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485" r:id="rId2"/>
    <p:sldId id="548" r:id="rId3"/>
    <p:sldId id="397" r:id="rId4"/>
    <p:sldId id="587" r:id="rId5"/>
    <p:sldId id="575" r:id="rId6"/>
    <p:sldId id="576" r:id="rId7"/>
    <p:sldId id="550" r:id="rId8"/>
    <p:sldId id="578" r:id="rId9"/>
    <p:sldId id="579" r:id="rId10"/>
    <p:sldId id="570" r:id="rId11"/>
    <p:sldId id="552" r:id="rId12"/>
    <p:sldId id="537" r:id="rId13"/>
    <p:sldId id="536" r:id="rId14"/>
    <p:sldId id="535" r:id="rId15"/>
    <p:sldId id="580" r:id="rId16"/>
    <p:sldId id="569" r:id="rId17"/>
    <p:sldId id="559" r:id="rId18"/>
    <p:sldId id="560" r:id="rId19"/>
    <p:sldId id="561" r:id="rId20"/>
    <p:sldId id="562" r:id="rId21"/>
    <p:sldId id="563" r:id="rId22"/>
    <p:sldId id="581" r:id="rId23"/>
    <p:sldId id="495" r:id="rId24"/>
    <p:sldId id="585" r:id="rId25"/>
    <p:sldId id="494" r:id="rId26"/>
    <p:sldId id="539" r:id="rId27"/>
    <p:sldId id="586" r:id="rId28"/>
  </p:sldIdLst>
  <p:sldSz cx="12192000" cy="6858000"/>
  <p:notesSz cx="9240838" cy="6854825"/>
  <p:embeddedFontLst>
    <p:embeddedFont>
      <p:font typeface="Ink Free" panose="03080402000500000000" pitchFamily="66" charset="0"/>
      <p:regular r:id="rId30"/>
    </p:embeddedFont>
    <p:embeddedFont>
      <p:font typeface="Verdana" panose="020B060403050404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48"/>
            <p14:sldId id="397"/>
            <p14:sldId id="587"/>
            <p14:sldId id="575"/>
            <p14:sldId id="576"/>
            <p14:sldId id="550"/>
            <p14:sldId id="578"/>
            <p14:sldId id="579"/>
            <p14:sldId id="570"/>
            <p14:sldId id="552"/>
            <p14:sldId id="537"/>
            <p14:sldId id="536"/>
            <p14:sldId id="535"/>
            <p14:sldId id="580"/>
            <p14:sldId id="569"/>
            <p14:sldId id="559"/>
            <p14:sldId id="560"/>
            <p14:sldId id="561"/>
            <p14:sldId id="562"/>
            <p14:sldId id="563"/>
            <p14:sldId id="581"/>
            <p14:sldId id="495"/>
            <p14:sldId id="585"/>
            <p14:sldId id="494"/>
            <p14:sldId id="539"/>
            <p14:sldId id="5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72681" autoAdjust="0"/>
  </p:normalViewPr>
  <p:slideViewPr>
    <p:cSldViewPr snapToGrid="0">
      <p:cViewPr varScale="1">
        <p:scale>
          <a:sx n="85" d="100"/>
          <a:sy n="85" d="100"/>
        </p:scale>
        <p:origin x="1424" y="168"/>
      </p:cViewPr>
      <p:guideLst/>
    </p:cSldViewPr>
  </p:slideViewPr>
  <p:notesTextViewPr>
    <p:cViewPr>
      <p:scale>
        <a:sx n="100" d="100"/>
        <a:sy n="100" d="100"/>
      </p:scale>
      <p:origin x="0" y="0"/>
    </p:cViewPr>
  </p:notesTextViewPr>
  <p:sorterViewPr>
    <p:cViewPr>
      <p:scale>
        <a:sx n="80" d="100"/>
        <a:sy n="80" d="100"/>
      </p:scale>
      <p:origin x="0" y="-5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3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4337" y="0"/>
            <a:ext cx="4004363" cy="343932"/>
          </a:xfrm>
          <a:prstGeom prst="rect">
            <a:avLst/>
          </a:prstGeom>
        </p:spPr>
        <p:txBody>
          <a:bodyPr vert="horz" lIns="91440" tIns="45720" rIns="91440" bIns="45720" rtlCol="0"/>
          <a:lstStyle>
            <a:lvl1pPr algn="r">
              <a:defRPr sz="1200"/>
            </a:lvl1pPr>
          </a:lstStyle>
          <a:p>
            <a:fld id="{7C7E5181-6CF5-45F7-A87A-E0E0B1FD7549}" type="datetimeFigureOut">
              <a:rPr lang="en-US" smtClean="0"/>
              <a:t>1/13/26</a:t>
            </a:fld>
            <a:endParaRPr lang="en-US"/>
          </a:p>
        </p:txBody>
      </p:sp>
      <p:sp>
        <p:nvSpPr>
          <p:cNvPr id="4" name="Slide Image Placeholder 3"/>
          <p:cNvSpPr>
            <a:spLocks noGrp="1" noRot="1" noChangeAspect="1"/>
          </p:cNvSpPr>
          <p:nvPr>
            <p:ph type="sldImg" idx="2"/>
          </p:nvPr>
        </p:nvSpPr>
        <p:spPr>
          <a:xfrm>
            <a:off x="2563813" y="857250"/>
            <a:ext cx="4113212" cy="2312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084" y="3298884"/>
            <a:ext cx="7392670" cy="26990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0894"/>
            <a:ext cx="4004363" cy="343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4337" y="6510894"/>
            <a:ext cx="4004363" cy="343931"/>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dirty="0"/>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capability is not a feature: this can be tricky, because you often want to build a specific feature! But user stories invite you to step back and make sure you’re solving the right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way of putting it is that good capabilities are more like </a:t>
            </a:r>
            <a:r>
              <a:rPr lang="en-US" i="1" dirty="0"/>
              <a:t>verbs</a:t>
            </a:r>
            <a:r>
              <a:rPr lang="en-US" i="0" dirty="0"/>
              <a:t>. The more your capability looks like a noun, the more likely you are to be assuming too many details of the what you want to build up-front. There’s a time for deciding specifically want to build, and we’ll get to it soon!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complaints about “AI getting shoved into something” can be interpreted as confusion between a capability or a feature and product: the product goal seemed to be wanting to build a thing, rather than having the focus being on the capability that the user wants.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866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we include the benefit? Because ultimately our goal with building software is presumably to deliver value – do something that helps some user accomplish some goal. That “something benefit” is really what the requirement is. The customer probably doesn’t care to define every possible output for their system for every possible input – instead they just want to tell you what they want to have happen, in language that is as close to their own as possible.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665465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different roles of “driver” and “pedestrian” might lead to very different designs! (Why? Well, a pedestrian will have a much easier time safely stopping and accessing a phone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the different benefits someone might get in this user story? The benefit of “making social connections” versus the benefit of “making money” versus the benefit of “distracting myself while I’m on the subway” have very different implications for the product we might want to build!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92777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Conditions of satisfaction are, effectively, test cases – or templates for test cases. These kinds of tests are sometimes called “acceptance tests” because they constitute the end-user accepting that your software does what they want. </a:t>
            </a:r>
          </a:p>
          <a:p>
            <a:endParaRPr lang="en-US" dirty="0"/>
          </a:p>
          <a:p>
            <a:r>
              <a:rPr lang="en-US" dirty="0"/>
              <a:t>Example of multiple options: “As a social media user, I want to not have to see posts that are offensive so that I can be confident reading my account in public” — do we do this via algorithmic filtering/banning/deletion, or tagging posts with offensive material?</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83428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COSs must be prioritized as Essential, Desirable or Extension.</a:t>
            </a:r>
          </a:p>
          <a:p>
            <a:endParaRPr lang="en-US" dirty="0"/>
          </a:p>
          <a:p>
            <a:r>
              <a:rPr lang="en-US" dirty="0"/>
              <a:t>(Sometimes user stories are also prioritized, but in the class project this semester, we’re not going to prioritize user stories in the same way.)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211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900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446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 What's the benefit here?</a:t>
            </a:r>
          </a:p>
          <a:p>
            <a:endParaRPr lang="en-US" dirty="0"/>
          </a:p>
          <a:p>
            <a:r>
              <a:rPr lang="en-US" dirty="0"/>
              <a:t>(Possible answers: so that I know were to start, so that I understand where to drive next, so that I can view and report my progress, etc. The conditions of satisfaction currently listed on the next page are kind of tuned towards a “so that I can view and report my progress” benefit… though it would be reasonable for students to point out that calling “report my progress” as a </a:t>
            </a:r>
            <a:r>
              <a:rPr lang="en-US" i="1" dirty="0"/>
              <a:t>benefit </a:t>
            </a:r>
            <a:r>
              <a:rPr lang="en-US" i="0" dirty="0"/>
              <a:t>really is smuggling in an additional </a:t>
            </a:r>
            <a:r>
              <a:rPr lang="en-US" i="1" dirty="0"/>
              <a:t>capability</a:t>
            </a:r>
            <a:r>
              <a:rPr lang="en-US" i="0" dirty="0"/>
              <a: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43207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 for future: revise the benefit so that it’s not smuggling in a new capability, and come up with new conditions of satisfaction better suited to that benefit.)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117297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this is desirable, maybe it's essential.</a:t>
            </a:r>
          </a:p>
          <a:p>
            <a:endParaRPr lang="en-US" dirty="0"/>
          </a:p>
          <a:p>
            <a:r>
              <a:rPr lang="en-US" dirty="0"/>
              <a:t>Q: What's the benefit to the maintenance supervisor?</a:t>
            </a:r>
          </a:p>
          <a:p>
            <a:endParaRPr lang="en-US" dirty="0"/>
          </a:p>
          <a:p>
            <a:r>
              <a:rPr lang="en-US" dirty="0"/>
              <a:t>(A: Obviously lots of answers — so that people are the most safe, so that the most dangerous potholes are prioritized, so that the mayor’s political donors receive preferential treatment, so that complaints to city hall about potholes are minimized.)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45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dirty="0"/>
          </a:p>
        </p:txBody>
      </p:sp>
    </p:spTree>
    <p:extLst>
      <p:ext uri="{BB962C8B-B14F-4D97-AF65-F5344CB8AC3E}">
        <p14:creationId xmlns:p14="http://schemas.microsoft.com/office/powerpoint/2010/main" val="559071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do these </a:t>
            </a:r>
            <a:r>
              <a:rPr lang="en-US" dirty="0" err="1"/>
              <a:t>CoS</a:t>
            </a:r>
            <a:r>
              <a:rPr lang="en-US" dirty="0"/>
              <a:t> pertain to the supervisor's desire to /control/ the order in which the potholes are repaired?   </a:t>
            </a:r>
          </a:p>
          <a:p>
            <a:endParaRPr lang="en-US" dirty="0"/>
          </a:p>
          <a:p>
            <a:r>
              <a:rPr lang="en-US" dirty="0"/>
              <a:t>Prof. Wand says: these COS are about "planning" the order in which the potholes should be repaired, but it doesn't give him any _control_. If he wants to **control** the order, shouldn't there be a </a:t>
            </a:r>
            <a:r>
              <a:rPr lang="en-US" dirty="0" err="1"/>
              <a:t>CoS</a:t>
            </a:r>
            <a:r>
              <a:rPr lang="en-US" dirty="0"/>
              <a:t> something like "I should be able to assign each repair crew an individual set of potholes, and communicate this assignment to the crew"?? </a:t>
            </a:r>
          </a:p>
          <a:p>
            <a:endParaRPr lang="en-US" dirty="0"/>
          </a:p>
          <a:p>
            <a:r>
              <a:rPr lang="en-US" dirty="0"/>
              <a:t>(Suggestion for future: revise benefit and/or conditions of satisfaction. Though it’s potentially good for in-class conversation that these are </a:t>
            </a:r>
            <a:r>
              <a:rPr lang="en-US"/>
              <a:t>a little bit wonky!)</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352544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 is a popular mnemonic for describing what makes a good user story  (INVEST is widely used-- we've added the E because we think it's important)</a:t>
            </a:r>
          </a:p>
          <a:p>
            <a:endParaRPr lang="en-US" dirty="0"/>
          </a:p>
          <a:p>
            <a:r>
              <a:rPr lang="en-US" dirty="0"/>
              <a:t>Independent – Stories should not be coupled between each other, except where obviously necessary. Want to make it so that a user can examine a story on its own</a:t>
            </a:r>
          </a:p>
          <a:p>
            <a:br>
              <a:rPr lang="en-US" dirty="0"/>
            </a:br>
            <a:r>
              <a:rPr lang="en-US" dirty="0"/>
              <a:t>Negotiable – Best stories are result of a negotiation between a client and a developer – how do we come to some mutual agreement about what we are going to build, and why? Goal is to develop what the customer needs</a:t>
            </a:r>
          </a:p>
          <a:p>
            <a:endParaRPr lang="en-US" dirty="0"/>
          </a:p>
          <a:p>
            <a:r>
              <a:rPr lang="en-US" dirty="0"/>
              <a:t>Valuable – Each story should have some benefit that the client can recognize. Value might include value to your business, not just value to the user.</a:t>
            </a:r>
          </a:p>
          <a:p>
            <a:endParaRPr lang="en-US" dirty="0"/>
          </a:p>
          <a:p>
            <a:r>
              <a:rPr lang="en-US" dirty="0"/>
              <a:t>Estimable (that is, </a:t>
            </a:r>
            <a:r>
              <a:rPr lang="en-US" dirty="0" err="1"/>
              <a:t>estimatable</a:t>
            </a:r>
            <a:r>
              <a:rPr lang="en-US" dirty="0"/>
              <a:t>) – As we will see in a bit, being able to estimate how long it will take to implement a user story is key to determining a reasonable scope for your project</a:t>
            </a:r>
          </a:p>
          <a:p>
            <a:endParaRPr lang="en-US" dirty="0"/>
          </a:p>
          <a:p>
            <a:r>
              <a:rPr lang="en-US" dirty="0"/>
              <a:t>Small – In  the real world, a rule of thumb is to average 3-4 days of work per story for a full-time developer.  For our projects, it might be something a single student might be able to accomplish in a week, along with their other obligations as a student.</a:t>
            </a:r>
          </a:p>
          <a:p>
            <a:endParaRPr lang="en-US" dirty="0"/>
          </a:p>
          <a:p>
            <a:r>
              <a:rPr lang="en-US" dirty="0"/>
              <a:t>Testable – There must be some way to judge completion: for the person implementing the software, and for the end-user. </a:t>
            </a:r>
          </a:p>
          <a:p>
            <a:endParaRPr lang="en-US" dirty="0"/>
          </a:p>
          <a:p>
            <a:r>
              <a:rPr lang="en-US" dirty="0"/>
              <a:t>These </a:t>
            </a:r>
            <a:r>
              <a:rPr lang="en-US" dirty="0" err="1"/>
              <a:t>critera</a:t>
            </a:r>
            <a:r>
              <a:rPr lang="en-US" dirty="0"/>
              <a:t> tell you whether a user story is good at the </a:t>
            </a:r>
            <a:r>
              <a:rPr lang="en-US" i="1" dirty="0"/>
              <a:t>organizational level — </a:t>
            </a:r>
            <a:r>
              <a:rPr lang="en-US" i="0" dirty="0"/>
              <a:t>whether it’s useful to organize a software project. “Good” here doesn’t mean that the user story is worth doing, or ethical</a:t>
            </a:r>
            <a:endParaRPr lang="en-US" dirty="0"/>
          </a:p>
          <a:p>
            <a:r>
              <a:rPr lang="en-US" dirty="0"/>
              <a:t>https://</a:t>
            </a:r>
            <a:r>
              <a:rPr lang="en-US" dirty="0" err="1"/>
              <a:t>agileforall.com</a:t>
            </a:r>
            <a:r>
              <a:rPr lang="en-US" dirty="0"/>
              <a:t>/new-to-agile-invest-in-good-user-stories/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Let’s see an example and work through some of the tricky bits</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695675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What we've talked about so far are called "functional requirements"-- the minimum functions that a system must be able to perform.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But there are other kinds of requirements.  These are called "non-functional"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Non-functional requirements capture the </a:t>
            </a:r>
            <a:r>
              <a:rPr lang="en-US" sz="3600" i="1" dirty="0"/>
              <a:t>quality goals</a:t>
            </a:r>
            <a:r>
              <a:rPr lang="en-US" sz="3600" i="0" dirty="0"/>
              <a:t> of a system. </a:t>
            </a: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Here are some obvious ones  &lt;read slide&gt;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dirty="0"/>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dirty="0"/>
          </a:p>
        </p:txBody>
      </p:sp>
    </p:spTree>
    <p:extLst>
      <p:ext uri="{BB962C8B-B14F-4D97-AF65-F5344CB8AC3E}">
        <p14:creationId xmlns:p14="http://schemas.microsoft.com/office/powerpoint/2010/main" val="134526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Organizing software engineering around functional requirements and user stories makes it important to not lose sight of non-functional requirements. These usually can’t be expressed well as user stories as we’ve strictly defined them (Discussion point for class: why? Often they violate the “the user is not you” requirement, but there are other good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Over-focusing on user stories and design requirements can be counterproductive in the long term! (Under-focusing on user stories and design requirements can be terrible for a hackathon)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51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set of essential user stories constitutes the minimum viable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 the project you get 100 points for delivering your MVP (the selected user stories and their essential COSs). The remaining 50 points come from implementing the desirable conditions of satisfaction for your selected user stories.</a:t>
            </a:r>
          </a:p>
          <a:p>
            <a:endParaRPr lang="en-US" dirty="0"/>
          </a:p>
          <a:p>
            <a:r>
              <a:rPr lang="en-US" dirty="0"/>
              <a:t>OTOH, we will ask you to extend any project proposal that is too conservative.]</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369590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D021E-081E-3BC1-45ED-21FFDC0A7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0F114-B911-E073-5897-B17C4E661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3E9E14-2149-80E4-91A4-B47630FDF0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3F94C-CA89-C280-2BA6-D0336BFB28CA}"/>
              </a:ext>
            </a:extLst>
          </p:cNvPr>
          <p:cNvSpPr>
            <a:spLocks noGrp="1"/>
          </p:cNvSpPr>
          <p:nvPr>
            <p:ph type="sldNum" sz="quarter" idx="5"/>
          </p:nvPr>
        </p:nvSpPr>
        <p:spPr/>
        <p:txBody>
          <a:bodyPr/>
          <a:lstStyle/>
          <a:p>
            <a:fld id="{07937F07-1250-4CCE-B198-1B2887014F41}" type="slidenum">
              <a:rPr lang="en-US" smtClean="0"/>
              <a:t>27</a:t>
            </a:fld>
            <a:endParaRPr lang="en-US" dirty="0"/>
          </a:p>
        </p:txBody>
      </p:sp>
    </p:spTree>
    <p:extLst>
      <p:ext uri="{BB962C8B-B14F-4D97-AF65-F5344CB8AC3E}">
        <p14:creationId xmlns:p14="http://schemas.microsoft.com/office/powerpoint/2010/main" val="138521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meme does a great job capturing the many ways in which we can get off course and end up building the wrong thing.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talk more about requirements gathering and where user stories actually come from in the next module.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dirty="0"/>
          </a:p>
        </p:txBody>
      </p:sp>
    </p:spTree>
    <p:extLst>
      <p:ext uri="{BB962C8B-B14F-4D97-AF65-F5344CB8AC3E}">
        <p14:creationId xmlns:p14="http://schemas.microsoft.com/office/powerpoint/2010/main" val="416913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731D-D500-EB15-8AF8-A6BD9AE2D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966D5-9B67-6797-5243-312A147444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4F925-0091-CFA2-80B9-21BAFDFE6A9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tool of software engineering that we’ll use centrally this semester is the </a:t>
            </a:r>
            <a:r>
              <a:rPr lang="en-US" b="1" dirty="0"/>
              <a:t>user story</a:t>
            </a:r>
            <a:r>
              <a:rPr lang="en-US" dirty="0"/>
              <a:t> — we’re talking about user stories at the first lecture, and we’ll be talking about user stories during presentations on the very last day of class. User stories are tools to help us do engineering instead of aimless programming — they keep our focus on people — and they’re tools for keeping groups of people focused on the same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are a way of capturing the user’s stated goals in a way that hopefully helps us build the right thing (the tire swing) — that’s the main topic for this lecture.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39CD553-911C-0236-834D-37F554474F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62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organizations describe user stories differently, like how different codebases use different styles. Our course’s style of user story will always have a specific form: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1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313883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3ADEC-27D8-9CA5-7966-D3D048984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4F0495-9181-767B-F34D-078C6F1C8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E7F5A-0495-55E5-5FBF-CE7AD23085AC}"/>
              </a:ext>
            </a:extLst>
          </p:cNvPr>
          <p:cNvSpPr>
            <a:spLocks noGrp="1"/>
          </p:cNvSpPr>
          <p:nvPr>
            <p:ph type="body" idx="1"/>
          </p:nvPr>
        </p:nvSpPr>
        <p:spPr/>
        <p:txBody>
          <a:bodyPr/>
          <a:lstStyle/>
          <a:p>
            <a:r>
              <a:rPr lang="en-US"/>
              <a:t>User stories — and conditions of satisfaction — live at the “organizing” level of our chart, right at the heart of software engineering (and this class). They tie together the people and processes that plan what organizations do with the actual implementation work of software development.</a:t>
            </a:r>
          </a:p>
        </p:txBody>
      </p:sp>
      <p:sp>
        <p:nvSpPr>
          <p:cNvPr id="4" name="Slide Number Placeholder 3">
            <a:extLst>
              <a:ext uri="{FF2B5EF4-FFF2-40B4-BE49-F238E27FC236}">
                <a16:creationId xmlns:a16="http://schemas.microsoft.com/office/drawing/2014/main" id="{38B12E43-84D5-8AA4-7F5D-6FC744F5F5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93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concentrate on the user and their interaction with the new system.</a:t>
            </a:r>
          </a:p>
          <a:p>
            <a:endParaRPr lang="en-US" dirty="0"/>
          </a:p>
          <a:p>
            <a:r>
              <a:rPr lang="en-US" dirty="0"/>
              <a:t>A user story is a short simple description of ONE thing that the user would like to do, written in the user's language. "Short and simple" means that it can fit on a 3x5” We'll say more about this later.</a:t>
            </a:r>
          </a:p>
          <a:p>
            <a:endParaRPr lang="en-US" dirty="0"/>
          </a:p>
          <a:p>
            <a:r>
              <a:rPr lang="en-US" dirty="0"/>
              <a:t>(Remember this picture, we’ll come back to it)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6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AF3A-91B4-C3AE-6335-88902D0B2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ACA0F-F1C7-6A06-950D-8AE0C2B1D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E6C2D-50AD-3739-7F70-B6E19026643F}"/>
              </a:ext>
            </a:extLst>
          </p:cNvPr>
          <p:cNvSpPr>
            <a:spLocks noGrp="1"/>
          </p:cNvSpPr>
          <p:nvPr>
            <p:ph type="body" idx="1"/>
          </p:nvPr>
        </p:nvSpPr>
        <p:spPr/>
        <p:txBody>
          <a:bodyPr/>
          <a:lstStyle/>
          <a:p>
            <a:r>
              <a:rPr lang="en-US" dirty="0"/>
              <a:t>Question: what are some of the roles you and I fill with respect to </a:t>
            </a:r>
            <a:r>
              <a:rPr lang="en-US" dirty="0" err="1"/>
              <a:t>Northeastern’s</a:t>
            </a:r>
            <a:r>
              <a:rPr lang="en-US" dirty="0"/>
              <a:t> registrar?</a:t>
            </a:r>
          </a:p>
          <a:p>
            <a:endParaRPr lang="en-US" dirty="0"/>
          </a:p>
          <a:p>
            <a:r>
              <a:rPr lang="en-US" dirty="0"/>
              <a:t>The person is not you: I know you’ve had teachers who have forgotten this in the context of education. College professors are </a:t>
            </a:r>
            <a:r>
              <a:rPr lang="en-US" i="1" dirty="0"/>
              <a:t>notorious</a:t>
            </a:r>
            <a:r>
              <a:rPr lang="en-US" i="0" dirty="0"/>
              <a:t> about forgetting this in the context of education; CS education Leigh Ann </a:t>
            </a:r>
            <a:r>
              <a:rPr lang="en-US" i="0" dirty="0" err="1"/>
              <a:t>Delyser</a:t>
            </a:r>
            <a:r>
              <a:rPr lang="en-US" i="0" dirty="0"/>
              <a:t> always threatened to make a t-shirt that said “I’m sorry, you’re not my target demographic” when computer science professors argued that how she wanted CS taught to novices didn’t meet the model of a CS student in the professor’s head (which was usually very much like them).</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not called “customer” stories, they are “user stories”. You might develop software for a self-driving car, and your customer is Tesla. But your user is Tesla’s customer. User stories force both you and your customer to focus on your user, who is presumably the one who wants to extract value from your software</a:t>
            </a:r>
            <a:endParaRPr lang="en-US" i="0" dirty="0"/>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“Role” lets us distinguish between the different ways that our software might be used: Canvas is used by both instructors and students. However, there are even more roles, which have different capabilities: TAs can also view grades, but they can’t add new Tas. “Course observers” can see course content, but not grades, and are not enrolled in the class. There are quite a few different roles in Canvas, and maybe you can see how it would help to organize features in that way.</a:t>
            </a:r>
          </a:p>
          <a:p>
            <a:endParaRPr lang="en-US" i="0" dirty="0"/>
          </a:p>
          <a:p>
            <a:r>
              <a:rPr lang="en-US" dirty="0"/>
              <a:t>Also mention “promotion driven design” — the user story is not about building things because you want to or because it’s good for your career. Sometimes you build things because you want to or because it’s good for your career! But if engineering is about solving problems with technology, that’s not software engineering.</a:t>
            </a:r>
          </a:p>
        </p:txBody>
      </p:sp>
      <p:sp>
        <p:nvSpPr>
          <p:cNvPr id="4" name="Slide Number Placeholder 3">
            <a:extLst>
              <a:ext uri="{FF2B5EF4-FFF2-40B4-BE49-F238E27FC236}">
                <a16:creationId xmlns:a16="http://schemas.microsoft.com/office/drawing/2014/main" id="{B815508A-F2B9-6768-147F-1E74202EFE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12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stories describe the capabilities that your software should provide. How do we expect users to actually interact with our system, and what results should they see?</a:t>
            </a:r>
          </a:p>
          <a:p>
            <a:endParaRPr lang="en-US" dirty="0"/>
          </a:p>
          <a:p>
            <a:r>
              <a:rPr lang="en-US" dirty="0"/>
              <a:t>They do NOT directly describe the full behaviors of those capabilities.  For example: Under what circumstances should this capability be provided? What should happen if it can’t be provided?  These are details that will eventually need to be spelled out, but right now we want a bird's-eye view of the desired capabilities.</a:t>
            </a:r>
          </a:p>
          <a:p>
            <a:endParaRPr lang="en-US" dirty="0"/>
          </a:p>
          <a:p>
            <a:r>
              <a:rPr lang="en-US" dirty="0"/>
              <a:t>QUESTION: what are some ways that this user story can be fixed? (‘change the role to make sense’ is probably the easiest one, but maybe a teacher could get a benefit in their role as a teacher from access to a laser cutter?)</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546945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1/13/26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1/13/26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1/13/26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1/13/26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1/13/26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1/13/26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1/13/26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1/13/26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1/13/26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1/13/26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1/13/26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1/13/26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1/13/26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6.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dirty="0">
                <a:sym typeface="Helvetica Neue" charset="0"/>
              </a:rPr>
              <a:t>CS 4530: Fundamentals of Software Engineering</a:t>
            </a:r>
            <a:br>
              <a:rPr lang="en-US" altLang="en-US" sz="3200" dirty="0">
                <a:sym typeface="Helvetica Neue" charset="0"/>
              </a:rPr>
            </a:br>
            <a:r>
              <a:rPr lang="en-US" altLang="en-US" sz="3200" dirty="0">
                <a:sym typeface="Helvetica Neue" charset="0"/>
              </a:rPr>
              <a:t>Module </a:t>
            </a:r>
            <a:r>
              <a:rPr lang="en-US" altLang="en-US" dirty="0">
                <a:sym typeface="Helvetica Neue" charset="0"/>
              </a:rPr>
              <a:t>1.2: User Stories</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Rob Simmons, and Mitch Wand</a:t>
            </a:r>
          </a:p>
          <a:p>
            <a:pPr>
              <a:lnSpc>
                <a:spcPct val="100000"/>
              </a:lnSpc>
            </a:pPr>
            <a:r>
              <a:rPr lang="en-US" sz="2400" dirty="0"/>
              <a:t>Khoury College of Computer Sciences</a:t>
            </a:r>
          </a:p>
          <a:p>
            <a:pPr>
              <a:lnSpc>
                <a:spcPct val="100000"/>
              </a:lnSpc>
            </a:pPr>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dirty="0"/>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E9937-BB0C-5F69-8A84-93D0C338D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9FB82F-40C7-3DA1-66F4-6E72D245C4DA}"/>
              </a:ext>
            </a:extLst>
          </p:cNvPr>
          <p:cNvSpPr>
            <a:spLocks noGrp="1"/>
          </p:cNvSpPr>
          <p:nvPr>
            <p:ph type="title"/>
          </p:nvPr>
        </p:nvSpPr>
        <p:spPr>
          <a:xfrm>
            <a:off x="838200" y="18255"/>
            <a:ext cx="10515600" cy="1325563"/>
          </a:xfrm>
        </p:spPr>
        <p:txBody>
          <a:bodyPr/>
          <a:lstStyle/>
          <a:p>
            <a:r>
              <a:rPr lang="en-US"/>
              <a:t>Capabilities: “what”</a:t>
            </a:r>
          </a:p>
        </p:txBody>
      </p:sp>
      <p:sp>
        <p:nvSpPr>
          <p:cNvPr id="3" name="Text Placeholder 2">
            <a:extLst>
              <a:ext uri="{FF2B5EF4-FFF2-40B4-BE49-F238E27FC236}">
                <a16:creationId xmlns:a16="http://schemas.microsoft.com/office/drawing/2014/main" id="{E02AB127-0223-0385-5FE2-449652897457}"/>
              </a:ext>
            </a:extLst>
          </p:cNvPr>
          <p:cNvSpPr>
            <a:spLocks noGrp="1"/>
          </p:cNvSpPr>
          <p:nvPr>
            <p:ph idx="1"/>
          </p:nvPr>
        </p:nvSpPr>
        <p:spPr>
          <a:xfrm>
            <a:off x="838200" y="1500160"/>
            <a:ext cx="8412678" cy="4351338"/>
          </a:xfrm>
        </p:spPr>
        <p:txBody>
          <a:bodyPr vert="horz" lIns="91440" tIns="45720" rIns="91440" bIns="45720" rtlCol="0" anchor="t">
            <a:normAutofit/>
          </a:bodyPr>
          <a:lstStyle/>
          <a:p>
            <a:r>
              <a:rPr lang="en-US" dirty="0"/>
              <a:t>A capability is not a product </a:t>
            </a:r>
          </a:p>
          <a:p>
            <a:pPr lvl="1"/>
            <a:r>
              <a:rPr lang="en-US" dirty="0"/>
              <a:t>“As a College Administrator, I want a web application that does &lt;this&gt; and &lt;that&gt; so that I can…” is not a user story!</a:t>
            </a:r>
          </a:p>
          <a:p>
            <a:pPr lvl="1"/>
            <a:r>
              <a:rPr lang="en-US" dirty="0"/>
              <a:t>Better: “I want to be able to see student’s grades” or </a:t>
            </a:r>
            <a:br>
              <a:rPr lang="en-US" dirty="0"/>
            </a:br>
            <a:r>
              <a:rPr lang="en-US" dirty="0"/>
              <a:t>“I want a way to track course enrollment over time”</a:t>
            </a:r>
          </a:p>
          <a:p>
            <a:pPr lvl="1"/>
            <a:r>
              <a:rPr lang="en-US" dirty="0"/>
              <a:t>This is easy to get wrong in practice! </a:t>
            </a:r>
            <a:br>
              <a:rPr lang="en-US" dirty="0"/>
            </a:br>
            <a:r>
              <a:rPr lang="en-US" dirty="0"/>
              <a:t>Sometimes you really want to build a tic-tac-toe game.</a:t>
            </a:r>
          </a:p>
          <a:p>
            <a:pPr lvl="1"/>
            <a:r>
              <a:rPr lang="en-US" dirty="0"/>
              <a:t>You’re supposed to ask, “do I even need to build this?”</a:t>
            </a:r>
          </a:p>
          <a:p>
            <a:endParaRPr lang="en-US" dirty="0"/>
          </a:p>
        </p:txBody>
      </p:sp>
      <p:sp>
        <p:nvSpPr>
          <p:cNvPr id="5" name="Slide Number Placeholder 4">
            <a:extLst>
              <a:ext uri="{FF2B5EF4-FFF2-40B4-BE49-F238E27FC236}">
                <a16:creationId xmlns:a16="http://schemas.microsoft.com/office/drawing/2014/main" id="{C334A272-4D7D-6045-6800-FA967520D8FB}"/>
              </a:ext>
            </a:extLst>
          </p:cNvPr>
          <p:cNvSpPr>
            <a:spLocks noGrp="1"/>
          </p:cNvSpPr>
          <p:nvPr>
            <p:ph type="sldNum" sz="quarter" idx="12"/>
          </p:nvPr>
        </p:nvSpPr>
        <p:spPr>
          <a:xfrm>
            <a:off x="8610600" y="6356350"/>
            <a:ext cx="2743200" cy="365125"/>
          </a:xfrm>
        </p:spPr>
        <p:txBody>
          <a:bodyPr/>
          <a:lstStyle/>
          <a:p>
            <a:fld id="{86CB4B4D-7CA3-9044-876B-883B54F8677D}" type="slidenum">
              <a:rPr lang="en-US" smtClean="0"/>
              <a:pPr/>
              <a:t>10</a:t>
            </a:fld>
            <a:endParaRPr lang="en-US"/>
          </a:p>
        </p:txBody>
      </p:sp>
      <p:sp>
        <p:nvSpPr>
          <p:cNvPr id="8" name="TextBox 7">
            <a:extLst>
              <a:ext uri="{FF2B5EF4-FFF2-40B4-BE49-F238E27FC236}">
                <a16:creationId xmlns:a16="http://schemas.microsoft.com/office/drawing/2014/main" id="{F41989F4-60AC-16FC-5F2A-BBF40C2E40A0}"/>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b="1" i="1" dirty="0">
                <a:solidFill>
                  <a:srgbClr val="FF0000"/>
                </a:solidFill>
                <a:latin typeface="Ink Free" panose="03080402000500000000" pitchFamily="66" charset="0"/>
              </a:rPr>
              <a:t>As a &lt;role&gt; </a:t>
            </a:r>
            <a:br>
              <a:rPr lang="en-US" sz="3200" b="1" i="1" dirty="0">
                <a:solidFill>
                  <a:srgbClr val="FF0000"/>
                </a:solidFill>
                <a:latin typeface="Ink Free" panose="03080402000500000000" pitchFamily="66" charset="0"/>
              </a:rPr>
            </a:br>
            <a:r>
              <a:rPr lang="en-US" sz="3200" b="1" i="1" dirty="0">
                <a:solidFill>
                  <a:srgbClr val="FF0000"/>
                </a:solidFill>
                <a:latin typeface="Ink Free" panose="03080402000500000000" pitchFamily="66" charset="0"/>
              </a:rPr>
              <a:t>I want &lt;capability&gt; </a:t>
            </a:r>
            <a:br>
              <a:rPr lang="en-US" sz="3200" b="1" i="1" dirty="0">
                <a:solidFill>
                  <a:srgbClr val="FF0000"/>
                </a:solidFill>
                <a:latin typeface="Ink Free" panose="03080402000500000000" pitchFamily="66" charset="0"/>
              </a:rPr>
            </a:br>
            <a:r>
              <a:rPr lang="en-US" sz="3200" b="1" i="1" dirty="0">
                <a:solidFill>
                  <a:srgbClr val="FF0000"/>
                </a:solidFill>
                <a:latin typeface="Ink Free" panose="03080402000500000000" pitchFamily="66" charset="0"/>
              </a:rPr>
              <a:t>so that I can &lt;get some benefit&gt;</a:t>
            </a:r>
          </a:p>
        </p:txBody>
      </p:sp>
    </p:spTree>
    <p:extLst>
      <p:ext uri="{BB962C8B-B14F-4D97-AF65-F5344CB8AC3E}">
        <p14:creationId xmlns:p14="http://schemas.microsoft.com/office/powerpoint/2010/main" val="273018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3B9FB-D12D-4B69-110B-042AA1947A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5AAD8-AF73-EC49-7C3E-D4A3187E4ED8}"/>
              </a:ext>
            </a:extLst>
          </p:cNvPr>
          <p:cNvSpPr>
            <a:spLocks noGrp="1"/>
          </p:cNvSpPr>
          <p:nvPr>
            <p:ph type="title"/>
          </p:nvPr>
        </p:nvSpPr>
        <p:spPr>
          <a:xfrm>
            <a:off x="838200" y="18255"/>
            <a:ext cx="10515600" cy="1325563"/>
          </a:xfrm>
        </p:spPr>
        <p:txBody>
          <a:bodyPr/>
          <a:lstStyle/>
          <a:p>
            <a:r>
              <a:rPr lang="en-US"/>
              <a:t>Benefit: “why?”</a:t>
            </a:r>
          </a:p>
        </p:txBody>
      </p:sp>
      <p:sp>
        <p:nvSpPr>
          <p:cNvPr id="3" name="Text Placeholder 2">
            <a:extLst>
              <a:ext uri="{FF2B5EF4-FFF2-40B4-BE49-F238E27FC236}">
                <a16:creationId xmlns:a16="http://schemas.microsoft.com/office/drawing/2014/main" id="{845C988A-1289-0EAB-82A6-3157FFCB753D}"/>
              </a:ext>
            </a:extLst>
          </p:cNvPr>
          <p:cNvSpPr>
            <a:spLocks noGrp="1"/>
          </p:cNvSpPr>
          <p:nvPr>
            <p:ph idx="1"/>
          </p:nvPr>
        </p:nvSpPr>
        <p:spPr>
          <a:xfrm>
            <a:off x="838200" y="1500160"/>
            <a:ext cx="7887346" cy="4351338"/>
          </a:xfrm>
        </p:spPr>
        <p:txBody>
          <a:bodyPr vert="horz" lIns="91440" tIns="45720" rIns="91440" bIns="45720" rtlCol="0" anchor="t">
            <a:normAutofit/>
          </a:bodyPr>
          <a:lstStyle/>
          <a:p>
            <a:r>
              <a:rPr lang="en-US"/>
              <a:t>Benefits are key for user stories actually focusing on what matters to the user.</a:t>
            </a:r>
          </a:p>
          <a:p>
            <a:r>
              <a:rPr lang="en-US"/>
              <a:t>If a specific feature doesn’t relate to the benefit…</a:t>
            </a:r>
          </a:p>
          <a:p>
            <a:pPr lvl="1"/>
            <a:r>
              <a:rPr lang="en-US"/>
              <a:t>…maybe that feature isn’t worth building.</a:t>
            </a:r>
          </a:p>
          <a:p>
            <a:pPr lvl="1"/>
            <a:r>
              <a:rPr lang="en-US"/>
              <a:t>…maybe that feature is part of a different user story. (Maybe we should prioritize that different user story instead?)</a:t>
            </a:r>
          </a:p>
        </p:txBody>
      </p:sp>
      <p:sp>
        <p:nvSpPr>
          <p:cNvPr id="5" name="Slide Number Placeholder 4">
            <a:extLst>
              <a:ext uri="{FF2B5EF4-FFF2-40B4-BE49-F238E27FC236}">
                <a16:creationId xmlns:a16="http://schemas.microsoft.com/office/drawing/2014/main" id="{360C3957-1489-B776-957E-C6221FA184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6AC08B2-892E-3D3F-1C5B-415ED77124BE}"/>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158552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0739-3C39-7F39-5721-7415C52157B4}"/>
              </a:ext>
            </a:extLst>
          </p:cNvPr>
          <p:cNvSpPr>
            <a:spLocks noGrp="1"/>
          </p:cNvSpPr>
          <p:nvPr>
            <p:ph type="title"/>
          </p:nvPr>
        </p:nvSpPr>
        <p:spPr/>
        <p:txBody>
          <a:bodyPr/>
          <a:lstStyle/>
          <a:p>
            <a:r>
              <a:rPr lang="en-US" dirty="0"/>
              <a:t>Properties of a good user story</a:t>
            </a:r>
          </a:p>
        </p:txBody>
      </p:sp>
      <p:sp>
        <p:nvSpPr>
          <p:cNvPr id="3" name="Content Placeholder 2">
            <a:extLst>
              <a:ext uri="{FF2B5EF4-FFF2-40B4-BE49-F238E27FC236}">
                <a16:creationId xmlns:a16="http://schemas.microsoft.com/office/drawing/2014/main" id="{AA99B743-7A51-8048-3BE7-1FDFD10C4D5D}"/>
              </a:ext>
            </a:extLst>
          </p:cNvPr>
          <p:cNvSpPr>
            <a:spLocks noGrp="1"/>
          </p:cNvSpPr>
          <p:nvPr>
            <p:ph idx="1"/>
          </p:nvPr>
        </p:nvSpPr>
        <p:spPr/>
        <p:txBody>
          <a:bodyPr/>
          <a:lstStyle/>
          <a:p>
            <a:r>
              <a:rPr lang="en-US" dirty="0"/>
              <a:t>short: fits on a 3x5 card</a:t>
            </a:r>
          </a:p>
          <a:p>
            <a:r>
              <a:rPr lang="en-US" dirty="0"/>
              <a:t>may have prerequisites</a:t>
            </a:r>
          </a:p>
          <a:p>
            <a:r>
              <a:rPr lang="en-US" dirty="0"/>
              <a:t>has </a:t>
            </a:r>
            <a:r>
              <a:rPr lang="en-US" i="1" dirty="0">
                <a:solidFill>
                  <a:srgbClr val="FF0000"/>
                </a:solidFill>
              </a:rPr>
              <a:t>conditions of satisfaction </a:t>
            </a:r>
            <a:r>
              <a:rPr lang="en-US" dirty="0"/>
              <a:t>that expand on the details</a:t>
            </a:r>
            <a:endParaRPr lang="en-US" i="1" dirty="0"/>
          </a:p>
          <a:p>
            <a:r>
              <a:rPr lang="en-US" dirty="0"/>
              <a:t>satisfies the INVEST+E criteria (more on this later)</a:t>
            </a:r>
          </a:p>
          <a:p>
            <a:endParaRPr lang="en-US" dirty="0"/>
          </a:p>
        </p:txBody>
      </p:sp>
      <p:sp>
        <p:nvSpPr>
          <p:cNvPr id="4" name="Slide Number Placeholder 3">
            <a:extLst>
              <a:ext uri="{FF2B5EF4-FFF2-40B4-BE49-F238E27FC236}">
                <a16:creationId xmlns:a16="http://schemas.microsoft.com/office/drawing/2014/main" id="{95B6AF0C-92A4-9D8C-B5E0-B7AF1E39A995}"/>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302331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42EFB-2EB0-C4DD-F4DE-D83EB1BCE22C}"/>
              </a:ext>
            </a:extLst>
          </p:cNvPr>
          <p:cNvSpPr>
            <a:spLocks noGrp="1"/>
          </p:cNvSpPr>
          <p:nvPr>
            <p:ph type="title"/>
          </p:nvPr>
        </p:nvSpPr>
        <p:spPr/>
        <p:txBody>
          <a:bodyPr/>
          <a:lstStyle/>
          <a:p>
            <a:r>
              <a:rPr lang="en-US" dirty="0"/>
              <a:t>Good Examples of User Stories</a:t>
            </a:r>
          </a:p>
        </p:txBody>
      </p:sp>
      <p:sp>
        <p:nvSpPr>
          <p:cNvPr id="4" name="Content Placeholder 3">
            <a:extLst>
              <a:ext uri="{FF2B5EF4-FFF2-40B4-BE49-F238E27FC236}">
                <a16:creationId xmlns:a16="http://schemas.microsoft.com/office/drawing/2014/main" id="{2FF46E70-7329-0FA0-260A-57ED59B3076F}"/>
              </a:ext>
            </a:extLst>
          </p:cNvPr>
          <p:cNvSpPr>
            <a:spLocks noGrp="1"/>
          </p:cNvSpPr>
          <p:nvPr>
            <p:ph idx="1"/>
          </p:nvPr>
        </p:nvSpPr>
        <p:spPr>
          <a:xfrm>
            <a:off x="838200" y="1500160"/>
            <a:ext cx="10251558" cy="4351338"/>
          </a:xfrm>
        </p:spPr>
        <p:txBody>
          <a:bodyPr>
            <a:normAutofit/>
          </a:bodyPr>
          <a:lstStyle/>
          <a:p>
            <a:r>
              <a:rPr lang="en-US" sz="2400" dirty="0"/>
              <a:t>As a College Administrator, I want to keep track of students, the courses they have taken, and the grades they received in those courses, so that I can advise them on their studies. </a:t>
            </a:r>
          </a:p>
          <a:p>
            <a:r>
              <a:rPr lang="en-US" sz="2400" dirty="0"/>
              <a:t>As a driver, I want to be able to report potholes to the city so that the town can more quickly act to keep me safe.</a:t>
            </a:r>
          </a:p>
          <a:p>
            <a:r>
              <a:rPr lang="en-US" sz="2400" dirty="0"/>
              <a:t>As a pedestrian, I want to be able to report potholes to the city so that drivers stop dangerously swerving onto the sidewalk when I’m walking.</a:t>
            </a:r>
          </a:p>
          <a:p>
            <a:r>
              <a:rPr lang="en-US" sz="2400" dirty="0"/>
              <a:t>As a card game enthusiast, I want to be able to play blackjack online so that I can… </a:t>
            </a:r>
          </a:p>
        </p:txBody>
      </p:sp>
      <p:sp>
        <p:nvSpPr>
          <p:cNvPr id="3" name="Slide Number Placeholder 2">
            <a:extLst>
              <a:ext uri="{FF2B5EF4-FFF2-40B4-BE49-F238E27FC236}">
                <a16:creationId xmlns:a16="http://schemas.microsoft.com/office/drawing/2014/main" id="{09E095DF-3E96-ADE3-FA16-A4BC24DEEF35}"/>
              </a:ext>
            </a:extLst>
          </p:cNvPr>
          <p:cNvSpPr>
            <a:spLocks noGrp="1"/>
          </p:cNvSpPr>
          <p:nvPr>
            <p:ph type="sldNum" sz="quarter" idx="12"/>
          </p:nvPr>
        </p:nvSpPr>
        <p:spPr/>
        <p:txBody>
          <a:bodyPr/>
          <a:lstStyle/>
          <a:p>
            <a:fld id="{20F37917-FD3A-4669-9018-DA04BCDD3D75}" type="slidenum">
              <a:rPr lang="en-US" smtClean="0"/>
              <a:t>13</a:t>
            </a:fld>
            <a:endParaRPr lang="en-US"/>
          </a:p>
        </p:txBody>
      </p:sp>
    </p:spTree>
    <p:extLst>
      <p:ext uri="{BB962C8B-B14F-4D97-AF65-F5344CB8AC3E}">
        <p14:creationId xmlns:p14="http://schemas.microsoft.com/office/powerpoint/2010/main" val="1540235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79C1-5AB5-8040-9F6A-9C0389FE1DBA}"/>
              </a:ext>
            </a:extLst>
          </p:cNvPr>
          <p:cNvSpPr>
            <a:spLocks noGrp="1"/>
          </p:cNvSpPr>
          <p:nvPr>
            <p:ph type="title"/>
          </p:nvPr>
        </p:nvSpPr>
        <p:spPr/>
        <p:txBody>
          <a:bodyPr>
            <a:normAutofit/>
          </a:bodyPr>
          <a:lstStyle/>
          <a:p>
            <a:r>
              <a:rPr lang="en-US" sz="3600" dirty="0">
                <a:solidFill>
                  <a:srgbClr val="FF0000"/>
                </a:solidFill>
              </a:rPr>
              <a:t>Conditions of Satisfaction </a:t>
            </a:r>
            <a:r>
              <a:rPr lang="en-US" sz="3600" dirty="0"/>
              <a:t>fill in details of the desired behavior</a:t>
            </a:r>
          </a:p>
        </p:txBody>
      </p:sp>
      <p:sp>
        <p:nvSpPr>
          <p:cNvPr id="3" name="Content Placeholder 2">
            <a:extLst>
              <a:ext uri="{FF2B5EF4-FFF2-40B4-BE49-F238E27FC236}">
                <a16:creationId xmlns:a16="http://schemas.microsoft.com/office/drawing/2014/main" id="{F5C55F82-9D75-24B5-DF43-65E733FDFC96}"/>
              </a:ext>
            </a:extLst>
          </p:cNvPr>
          <p:cNvSpPr>
            <a:spLocks noGrp="1"/>
          </p:cNvSpPr>
          <p:nvPr>
            <p:ph idx="1"/>
          </p:nvPr>
        </p:nvSpPr>
        <p:spPr>
          <a:xfrm>
            <a:off x="838200" y="1500159"/>
            <a:ext cx="5668926" cy="5055385"/>
          </a:xfrm>
        </p:spPr>
        <p:txBody>
          <a:bodyPr anchor="ctr"/>
          <a:lstStyle/>
          <a:p>
            <a:r>
              <a:rPr lang="en-US" dirty="0"/>
              <a:t>Each condition of satisfaction</a:t>
            </a:r>
          </a:p>
          <a:p>
            <a:pPr lvl="1"/>
            <a:r>
              <a:rPr lang="en-US" dirty="0"/>
              <a:t>Describes a testable behavior, from the user's point of view</a:t>
            </a:r>
          </a:p>
          <a:p>
            <a:pPr lvl="1"/>
            <a:r>
              <a:rPr lang="en-US" dirty="0"/>
              <a:t>Must have a priority</a:t>
            </a:r>
          </a:p>
          <a:p>
            <a:pPr lvl="1"/>
            <a:r>
              <a:rPr lang="en-US" dirty="0"/>
              <a:t>Should be numbered within its user story</a:t>
            </a:r>
          </a:p>
          <a:p>
            <a:r>
              <a:rPr lang="en-US" dirty="0"/>
              <a:t>There may be </a:t>
            </a:r>
            <a:r>
              <a:rPr lang="en-US" i="1" dirty="0"/>
              <a:t>multiple</a:t>
            </a:r>
            <a:r>
              <a:rPr lang="en-US" dirty="0"/>
              <a:t> options for filling in the details with conditions of satisfaction: this is a design problem!</a:t>
            </a:r>
          </a:p>
        </p:txBody>
      </p:sp>
      <p:sp>
        <p:nvSpPr>
          <p:cNvPr id="4" name="Slide Number Placeholder 3">
            <a:extLst>
              <a:ext uri="{FF2B5EF4-FFF2-40B4-BE49-F238E27FC236}">
                <a16:creationId xmlns:a16="http://schemas.microsoft.com/office/drawing/2014/main" id="{EB6258F6-2673-A748-BCFD-B5E43D7D4D9E}"/>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9" name="Picture 8" descr="A person looking through a magnifying glass&#10;&#10;Description automatically generated">
            <a:extLst>
              <a:ext uri="{FF2B5EF4-FFF2-40B4-BE49-F238E27FC236}">
                <a16:creationId xmlns:a16="http://schemas.microsoft.com/office/drawing/2014/main" id="{D2A5BAD6-820A-5C94-6B87-27E940A19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126" y="1656502"/>
            <a:ext cx="5134172" cy="4351338"/>
          </a:xfrm>
          <a:prstGeom prst="rect">
            <a:avLst/>
          </a:prstGeom>
        </p:spPr>
      </p:pic>
    </p:spTree>
    <p:extLst>
      <p:ext uri="{BB962C8B-B14F-4D97-AF65-F5344CB8AC3E}">
        <p14:creationId xmlns:p14="http://schemas.microsoft.com/office/powerpoint/2010/main" val="152393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a:xfrm>
            <a:off x="838200" y="18255"/>
            <a:ext cx="10515600" cy="1325563"/>
          </a:xfrm>
        </p:spPr>
        <p:txBody>
          <a:bodyPr>
            <a:normAutofit/>
          </a:bodyPr>
          <a:lstStyle/>
          <a:p>
            <a:r>
              <a:rPr lang="en-US" dirty="0"/>
              <a:t>Conditions of Satisfaction Have Priorities</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7887346" cy="4351338"/>
          </a:xfrm>
        </p:spPr>
        <p:txBody>
          <a:bodyPr/>
          <a:lstStyle/>
          <a:p>
            <a:r>
              <a:rPr lang="en-US" b="1" dirty="0"/>
              <a:t>Essential (E) </a:t>
            </a:r>
            <a:r>
              <a:rPr lang="en-US" dirty="0"/>
              <a:t>means the project is useless without it.</a:t>
            </a:r>
          </a:p>
          <a:p>
            <a:r>
              <a:rPr lang="en-US" b="1" dirty="0"/>
              <a:t>Desirable (D) </a:t>
            </a:r>
            <a:r>
              <a:rPr lang="en-US" dirty="0"/>
              <a:t>means the project is less usable without it, but it is still usable.</a:t>
            </a:r>
          </a:p>
          <a:p>
            <a:r>
              <a:rPr lang="en-US" b="1" dirty="0"/>
              <a:t>Extension (X) </a:t>
            </a:r>
            <a:r>
              <a:rPr lang="en-US" dirty="0"/>
              <a:t>describes a </a:t>
            </a:r>
            <a:r>
              <a:rPr lang="en-US" dirty="0" err="1"/>
              <a:t>CoS</a:t>
            </a:r>
            <a:r>
              <a:rPr lang="en-US" dirty="0"/>
              <a:t> that may not be achievable within the scope of the project.  These might be things you'd want "in the next version".</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4892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uses in a subdivision">
            <a:extLst>
              <a:ext uri="{FF2B5EF4-FFF2-40B4-BE49-F238E27FC236}">
                <a16:creationId xmlns:a16="http://schemas.microsoft.com/office/drawing/2014/main" id="{FB7D5BAD-4DF8-F751-107B-2C480EECCD4F}"/>
              </a:ext>
            </a:extLst>
          </p:cNvPr>
          <p:cNvPicPr>
            <a:picLocks noChangeAspect="1"/>
          </p:cNvPicPr>
          <p:nvPr/>
        </p:nvPicPr>
        <p:blipFill>
          <a:blip r:embed="rId3"/>
          <a:srcRect l="5884" r="-1" b="-1"/>
          <a:stretch/>
        </p:blipFill>
        <p:spPr>
          <a:xfrm>
            <a:off x="5216788" y="10"/>
            <a:ext cx="9669642" cy="6857990"/>
          </a:xfrm>
          <a:prstGeom prst="rect">
            <a:avLst/>
          </a:prstGeom>
          <a:effectLst>
            <a:glow>
              <a:schemeClr val="accent1">
                <a:alpha val="40000"/>
              </a:schemeClr>
            </a:glow>
            <a:softEdge rad="0"/>
          </a:effectLst>
        </p:spPr>
      </p:pic>
      <p:sp>
        <p:nvSpPr>
          <p:cNvPr id="4" name="Slide Number Placeholder 3">
            <a:extLst>
              <a:ext uri="{FF2B5EF4-FFF2-40B4-BE49-F238E27FC236}">
                <a16:creationId xmlns:a16="http://schemas.microsoft.com/office/drawing/2014/main" id="{994734E4-DCA6-ED3A-103F-1FBB293073F1}"/>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F2981F-0759-E0FA-980C-5FF8B69ADD43}"/>
              </a:ext>
            </a:extLst>
          </p:cNvPr>
          <p:cNvSpPr>
            <a:spLocks noGrp="1"/>
          </p:cNvSpPr>
          <p:nvPr>
            <p:ph type="title" idx="4294967295"/>
          </p:nvPr>
        </p:nvSpPr>
        <p:spPr>
          <a:xfrm>
            <a:off x="682752" y="365125"/>
            <a:ext cx="3822700" cy="1900238"/>
          </a:xfrm>
        </p:spPr>
        <p:txBody>
          <a:bodyPr>
            <a:normAutofit/>
          </a:bodyPr>
          <a:lstStyle/>
          <a:p>
            <a:r>
              <a:rPr lang="en-US" sz="3100"/>
              <a:t>Worked Example: Pothole reporting system</a:t>
            </a:r>
          </a:p>
        </p:txBody>
      </p:sp>
      <p:sp>
        <p:nvSpPr>
          <p:cNvPr id="3" name="Content Placeholder 2">
            <a:extLst>
              <a:ext uri="{FF2B5EF4-FFF2-40B4-BE49-F238E27FC236}">
                <a16:creationId xmlns:a16="http://schemas.microsoft.com/office/drawing/2014/main" id="{FEA918B7-4C5F-8518-63E1-5C4C6B7BC359}"/>
              </a:ext>
            </a:extLst>
          </p:cNvPr>
          <p:cNvSpPr>
            <a:spLocks noGrp="1"/>
          </p:cNvSpPr>
          <p:nvPr>
            <p:ph idx="4294967295"/>
          </p:nvPr>
        </p:nvSpPr>
        <p:spPr>
          <a:xfrm>
            <a:off x="682752" y="2433638"/>
            <a:ext cx="3822700" cy="3743325"/>
          </a:xfrm>
        </p:spPr>
        <p:txBody>
          <a:bodyPr>
            <a:normAutofit/>
          </a:bodyPr>
          <a:lstStyle/>
          <a:p>
            <a:pPr marL="0" indent="0">
              <a:buNone/>
            </a:pPr>
            <a:r>
              <a:rPr lang="en-US" sz="2000"/>
              <a:t>A town is designing a system where citizens can a report potholes and the town can monitor progress on repairing them.</a:t>
            </a:r>
          </a:p>
        </p:txBody>
      </p:sp>
    </p:spTree>
    <p:extLst>
      <p:ext uri="{BB962C8B-B14F-4D97-AF65-F5344CB8AC3E}">
        <p14:creationId xmlns:p14="http://schemas.microsoft.com/office/powerpoint/2010/main" val="1450389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4A5A-ED45-14F0-82EC-BA0ECB44742B}"/>
              </a:ext>
            </a:extLst>
          </p:cNvPr>
          <p:cNvSpPr>
            <a:spLocks noGrp="1"/>
          </p:cNvSpPr>
          <p:nvPr>
            <p:ph type="title"/>
          </p:nvPr>
        </p:nvSpPr>
        <p:spPr>
          <a:xfrm>
            <a:off x="838200" y="18255"/>
            <a:ext cx="10515600" cy="1325563"/>
          </a:xfrm>
        </p:spPr>
        <p:txBody>
          <a:bodyPr/>
          <a:lstStyle/>
          <a:p>
            <a:r>
              <a:rPr lang="en-US"/>
              <a:t>User Story #1</a:t>
            </a:r>
          </a:p>
        </p:txBody>
      </p:sp>
      <p:sp>
        <p:nvSpPr>
          <p:cNvPr id="3" name="Content Placeholder 2">
            <a:extLst>
              <a:ext uri="{FF2B5EF4-FFF2-40B4-BE49-F238E27FC236}">
                <a16:creationId xmlns:a16="http://schemas.microsoft.com/office/drawing/2014/main" id="{5C2B198A-4BD9-8A94-A124-7B3F56D2955C}"/>
              </a:ext>
            </a:extLst>
          </p:cNvPr>
          <p:cNvSpPr>
            <a:spLocks noGrp="1"/>
          </p:cNvSpPr>
          <p:nvPr>
            <p:ph idx="1"/>
          </p:nvPr>
        </p:nvSpPr>
        <p:spPr>
          <a:xfrm>
            <a:off x="838199" y="1500160"/>
            <a:ext cx="9557825" cy="4351338"/>
          </a:xfrm>
        </p:spPr>
        <p:txBody>
          <a:bodyPr/>
          <a:lstStyle/>
          <a:p>
            <a:r>
              <a:rPr lang="en-US" dirty="0"/>
              <a:t>As a car commuter, I want to be able to report potholes to the city so that the town can more quickly act to keep me safe.</a:t>
            </a:r>
          </a:p>
        </p:txBody>
      </p:sp>
      <p:sp>
        <p:nvSpPr>
          <p:cNvPr id="4" name="Slide Number Placeholder 3">
            <a:extLst>
              <a:ext uri="{FF2B5EF4-FFF2-40B4-BE49-F238E27FC236}">
                <a16:creationId xmlns:a16="http://schemas.microsoft.com/office/drawing/2014/main" id="{723C6E9F-E6BE-1DB1-1A2A-ECBC77E5494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45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D98E-5472-E530-DD2E-6E1802BCFCA4}"/>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86E00573-79BC-FAF6-9C28-90EB8A345C05}"/>
              </a:ext>
            </a:extLst>
          </p:cNvPr>
          <p:cNvSpPr>
            <a:spLocks noGrp="1"/>
          </p:cNvSpPr>
          <p:nvPr>
            <p:ph idx="1"/>
          </p:nvPr>
        </p:nvSpPr>
        <p:spPr>
          <a:xfrm>
            <a:off x="838200" y="1500159"/>
            <a:ext cx="9740705" cy="5027249"/>
          </a:xfrm>
        </p:spPr>
        <p:txBody>
          <a:bodyPr>
            <a:normAutofit/>
          </a:bodyPr>
          <a:lstStyle/>
          <a:p>
            <a:r>
              <a:rPr lang="en-US" dirty="0"/>
              <a:t>As a car commuter, I want to be able to report potholes to the city so that the town can more quickly act to keep me safe.</a:t>
            </a:r>
          </a:p>
          <a:p>
            <a:pPr lvl="1"/>
            <a:r>
              <a:rPr lang="en-US" dirty="0"/>
              <a:t>1.1 I should be able to report the location of a pothole to the system (E)</a:t>
            </a:r>
          </a:p>
          <a:p>
            <a:pPr lvl="1"/>
            <a:r>
              <a:rPr lang="en-US" dirty="0"/>
              <a:t>1.2 I should be able to see whether the pothole I report has been repaired (E)</a:t>
            </a:r>
          </a:p>
          <a:p>
            <a:pPr lvl="1"/>
            <a:r>
              <a:rPr lang="en-US" dirty="0"/>
              <a:t>1.3 I should be able to see whether others have reported potholes near me (D)</a:t>
            </a:r>
          </a:p>
          <a:p>
            <a:pPr lvl="1"/>
            <a:r>
              <a:rPr lang="en-US" dirty="0"/>
              <a:t>1.4 I should be able to see an estimated time when the pothole should be repaired (X)</a:t>
            </a:r>
          </a:p>
          <a:p>
            <a:endParaRPr lang="en-US" dirty="0"/>
          </a:p>
        </p:txBody>
      </p:sp>
      <p:sp>
        <p:nvSpPr>
          <p:cNvPr id="4" name="Slide Number Placeholder 3">
            <a:extLst>
              <a:ext uri="{FF2B5EF4-FFF2-40B4-BE49-F238E27FC236}">
                <a16:creationId xmlns:a16="http://schemas.microsoft.com/office/drawing/2014/main" id="{8F54511B-A92F-CD3A-1825-CA2491CCD03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668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FECE-982A-68AD-33C0-FADB0ECEAC70}"/>
              </a:ext>
            </a:extLst>
          </p:cNvPr>
          <p:cNvSpPr>
            <a:spLocks noGrp="1"/>
          </p:cNvSpPr>
          <p:nvPr>
            <p:ph type="title"/>
          </p:nvPr>
        </p:nvSpPr>
        <p:spPr>
          <a:xfrm>
            <a:off x="838200" y="18255"/>
            <a:ext cx="10515600" cy="1325563"/>
          </a:xfrm>
        </p:spPr>
        <p:txBody>
          <a:bodyPr/>
          <a:lstStyle/>
          <a:p>
            <a:r>
              <a:rPr lang="en-US"/>
              <a:t>User Story #2</a:t>
            </a:r>
          </a:p>
        </p:txBody>
      </p:sp>
      <p:sp>
        <p:nvSpPr>
          <p:cNvPr id="3" name="Content Placeholder 2">
            <a:extLst>
              <a:ext uri="{FF2B5EF4-FFF2-40B4-BE49-F238E27FC236}">
                <a16:creationId xmlns:a16="http://schemas.microsoft.com/office/drawing/2014/main" id="{92F5E93F-826B-173F-2672-D74656C0CE5D}"/>
              </a:ext>
            </a:extLst>
          </p:cNvPr>
          <p:cNvSpPr>
            <a:spLocks noGrp="1"/>
          </p:cNvSpPr>
          <p:nvPr>
            <p:ph idx="1"/>
          </p:nvPr>
        </p:nvSpPr>
        <p:spPr>
          <a:xfrm>
            <a:off x="838200" y="1500160"/>
            <a:ext cx="9403080" cy="4351338"/>
          </a:xfrm>
        </p:spPr>
        <p:txBody>
          <a:bodyPr/>
          <a:lstStyle/>
          <a:p>
            <a:r>
              <a:rPr lang="en-US" dirty="0"/>
              <a:t>As a pothole-repair-truck driver, I want the system to display the potholes I should be working on today, so that… (?)</a:t>
            </a:r>
          </a:p>
        </p:txBody>
      </p:sp>
      <p:sp>
        <p:nvSpPr>
          <p:cNvPr id="4" name="Slide Number Placeholder 3">
            <a:extLst>
              <a:ext uri="{FF2B5EF4-FFF2-40B4-BE49-F238E27FC236}">
                <a16:creationId xmlns:a16="http://schemas.microsoft.com/office/drawing/2014/main" id="{70076510-69D4-AC98-4890-8F145337C07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structure of a user story</a:t>
            </a:r>
          </a:p>
          <a:p>
            <a:pPr lvl="1"/>
            <a:r>
              <a:rPr lang="en-US" dirty="0"/>
              <a:t>Identify and fix user stories that don’t have the correct structure</a:t>
            </a:r>
          </a:p>
          <a:p>
            <a:pPr lvl="1"/>
            <a:r>
              <a:rPr lang="en-US" dirty="0"/>
              <a:t>Define the relationship between conditions of satisfaction and user stories, and the difference between essential, desired, and extension conditions of satisfaction</a:t>
            </a:r>
          </a:p>
          <a:p>
            <a:pPr lvl="1"/>
            <a:r>
              <a:rPr lang="en-US" dirty="0"/>
              <a:t>Explain the difference between functional and non-functional requirements, and give examples of each </a:t>
            </a:r>
          </a:p>
          <a:p>
            <a:pPr marL="457200" lvl="1" indent="0">
              <a:buNone/>
            </a:pPr>
            <a:endParaRPr lang="en-US" dirty="0"/>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dirty="0"/>
          </a:p>
        </p:txBody>
      </p:sp>
    </p:spTree>
    <p:extLst>
      <p:ext uri="{BB962C8B-B14F-4D97-AF65-F5344CB8AC3E}">
        <p14:creationId xmlns:p14="http://schemas.microsoft.com/office/powerpoint/2010/main" val="3277086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F509-325C-2E10-8B51-0A2D68AEAA9A}"/>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CBB1E84F-2F63-BC6C-A225-EF6FC6AF5970}"/>
              </a:ext>
            </a:extLst>
          </p:cNvPr>
          <p:cNvSpPr>
            <a:spLocks noGrp="1"/>
          </p:cNvSpPr>
          <p:nvPr>
            <p:ph idx="1"/>
          </p:nvPr>
        </p:nvSpPr>
        <p:spPr>
          <a:xfrm>
            <a:off x="838199" y="1500160"/>
            <a:ext cx="9177997" cy="4351338"/>
          </a:xfrm>
        </p:spPr>
        <p:txBody>
          <a:bodyPr>
            <a:normAutofit/>
          </a:bodyPr>
          <a:lstStyle/>
          <a:p>
            <a:r>
              <a:rPr lang="en-US" dirty="0"/>
              <a:t>As a pothole-repair-truck driver, I want the system to display the potholes I should be working on today, so that I can view and report my progress through the day.</a:t>
            </a:r>
          </a:p>
          <a:p>
            <a:pPr lvl="1"/>
            <a:r>
              <a:rPr lang="en-US" dirty="0"/>
              <a:t>2.1 I should be able to see my list of potholes for today (E)</a:t>
            </a:r>
          </a:p>
          <a:p>
            <a:pPr lvl="1"/>
            <a:r>
              <a:rPr lang="en-US" dirty="0"/>
              <a:t>2.2 I should be able to report that I repaired a given pothole (E)</a:t>
            </a:r>
          </a:p>
          <a:p>
            <a:pPr lvl="1"/>
            <a:r>
              <a:rPr lang="en-US" dirty="0"/>
              <a:t>2.3 I should be able to report that I was unable to repair a given pothole, and to supply a reason (E)</a:t>
            </a:r>
          </a:p>
          <a:p>
            <a:pPr lvl="1"/>
            <a:r>
              <a:rPr lang="en-US" dirty="0"/>
              <a:t>2.4 My daily list of potholes should be listed in an order that cuts down the time I spend driving from job to job (D)</a:t>
            </a:r>
          </a:p>
          <a:p>
            <a:endParaRPr lang="en-US" dirty="0"/>
          </a:p>
        </p:txBody>
      </p:sp>
      <p:sp>
        <p:nvSpPr>
          <p:cNvPr id="4" name="Slide Number Placeholder 3">
            <a:extLst>
              <a:ext uri="{FF2B5EF4-FFF2-40B4-BE49-F238E27FC236}">
                <a16:creationId xmlns:a16="http://schemas.microsoft.com/office/drawing/2014/main" id="{42E1B159-DFF9-5C1E-761D-6E4AC20749E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743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5226-A378-2076-F502-857ABB7AF3AE}"/>
              </a:ext>
            </a:extLst>
          </p:cNvPr>
          <p:cNvSpPr>
            <a:spLocks noGrp="1"/>
          </p:cNvSpPr>
          <p:nvPr>
            <p:ph type="title"/>
          </p:nvPr>
        </p:nvSpPr>
        <p:spPr>
          <a:xfrm>
            <a:off x="838200" y="18255"/>
            <a:ext cx="10515600" cy="1325563"/>
          </a:xfrm>
        </p:spPr>
        <p:txBody>
          <a:bodyPr/>
          <a:lstStyle/>
          <a:p>
            <a:r>
              <a:rPr lang="en-US"/>
              <a:t>User Story #3</a:t>
            </a:r>
          </a:p>
        </p:txBody>
      </p:sp>
      <p:sp>
        <p:nvSpPr>
          <p:cNvPr id="3" name="Content Placeholder 2">
            <a:extLst>
              <a:ext uri="{FF2B5EF4-FFF2-40B4-BE49-F238E27FC236}">
                <a16:creationId xmlns:a16="http://schemas.microsoft.com/office/drawing/2014/main" id="{276D5AE4-968D-3E05-4E3E-4D06828F5C68}"/>
              </a:ext>
            </a:extLst>
          </p:cNvPr>
          <p:cNvSpPr>
            <a:spLocks noGrp="1"/>
          </p:cNvSpPr>
          <p:nvPr>
            <p:ph idx="1"/>
          </p:nvPr>
        </p:nvSpPr>
        <p:spPr>
          <a:xfrm>
            <a:off x="838200" y="1500160"/>
            <a:ext cx="9389012" cy="4351338"/>
          </a:xfrm>
        </p:spPr>
        <p:txBody>
          <a:bodyPr/>
          <a:lstStyle/>
          <a:p>
            <a:r>
              <a:rPr lang="en-US" dirty="0"/>
              <a:t>As a maintenance supervisor, I want to be able to control the order in which potholes are repaired, so that… (?)</a:t>
            </a:r>
          </a:p>
          <a:p>
            <a:endParaRPr lang="en-US" dirty="0"/>
          </a:p>
          <a:p>
            <a:endParaRPr lang="en-US" dirty="0"/>
          </a:p>
        </p:txBody>
      </p:sp>
      <p:sp>
        <p:nvSpPr>
          <p:cNvPr id="4" name="Slide Number Placeholder 3">
            <a:extLst>
              <a:ext uri="{FF2B5EF4-FFF2-40B4-BE49-F238E27FC236}">
                <a16:creationId xmlns:a16="http://schemas.microsoft.com/office/drawing/2014/main" id="{2B519DCE-6F48-BA3E-A368-668137E1BB7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966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1553-21A9-4B1E-36A1-6A886676B256}"/>
              </a:ext>
            </a:extLst>
          </p:cNvPr>
          <p:cNvSpPr>
            <a:spLocks noGrp="1"/>
          </p:cNvSpPr>
          <p:nvPr>
            <p:ph type="title"/>
          </p:nvPr>
        </p:nvSpPr>
        <p:spPr>
          <a:xfrm>
            <a:off x="838200" y="18255"/>
            <a:ext cx="10515600" cy="1325563"/>
          </a:xfrm>
        </p:spPr>
        <p:txBody>
          <a:bodyPr/>
          <a:lstStyle/>
          <a:p>
            <a:r>
              <a:rPr lang="en-US"/>
              <a:t>Conditions of Satisfaction</a:t>
            </a:r>
          </a:p>
        </p:txBody>
      </p:sp>
      <p:sp>
        <p:nvSpPr>
          <p:cNvPr id="3" name="Content Placeholder 2">
            <a:extLst>
              <a:ext uri="{FF2B5EF4-FFF2-40B4-BE49-F238E27FC236}">
                <a16:creationId xmlns:a16="http://schemas.microsoft.com/office/drawing/2014/main" id="{2063F589-532D-2CFD-9162-6BFD9F3ABF62}"/>
              </a:ext>
            </a:extLst>
          </p:cNvPr>
          <p:cNvSpPr>
            <a:spLocks noGrp="1"/>
          </p:cNvSpPr>
          <p:nvPr>
            <p:ph idx="1"/>
          </p:nvPr>
        </p:nvSpPr>
        <p:spPr>
          <a:xfrm>
            <a:off x="838199" y="1500160"/>
            <a:ext cx="9993923" cy="4856190"/>
          </a:xfrm>
        </p:spPr>
        <p:txBody>
          <a:bodyPr>
            <a:normAutofit/>
          </a:bodyPr>
          <a:lstStyle/>
          <a:p>
            <a:r>
              <a:rPr lang="en-US" dirty="0"/>
              <a:t>As a maintenance supervisor, I want to be able to control the order in which potholes are repaired, so that complaints to city hall are minimized.</a:t>
            </a:r>
          </a:p>
          <a:p>
            <a:pPr lvl="1"/>
            <a:r>
              <a:rPr lang="en-US" dirty="0"/>
              <a:t>3.1 I should be able to give a higher priority to potholes on a particular street (E)</a:t>
            </a:r>
          </a:p>
          <a:p>
            <a:pPr lvl="1"/>
            <a:r>
              <a:rPr lang="en-US" dirty="0"/>
              <a:t>3.2 I should be able to give a higher priority potholes in a particular neighborhood (E)</a:t>
            </a:r>
          </a:p>
          <a:p>
            <a:pPr lvl="1"/>
            <a:r>
              <a:rPr lang="en-US" dirty="0"/>
              <a:t>3.3 Anyone not a maintenance supervisor </a:t>
            </a:r>
            <a:r>
              <a:rPr lang="en-US" b="1" dirty="0"/>
              <a:t>should not</a:t>
            </a:r>
            <a:r>
              <a:rPr lang="en-US" dirty="0"/>
              <a:t> be able to change pothole priority (E)</a:t>
            </a:r>
          </a:p>
          <a:p>
            <a:pPr lvl="1"/>
            <a:r>
              <a:rPr lang="en-US" dirty="0"/>
              <a:t>3.4 I should be able to see on a map where there are a lot of potholes (D)</a:t>
            </a:r>
          </a:p>
          <a:p>
            <a:pPr lvl="1"/>
            <a:r>
              <a:rPr lang="en-US" dirty="0"/>
              <a:t>3.5 I should be able to see on a map which potholes that have been reported multiple times (D)</a:t>
            </a:r>
          </a:p>
        </p:txBody>
      </p:sp>
      <p:sp>
        <p:nvSpPr>
          <p:cNvPr id="4" name="Slide Number Placeholder 3">
            <a:extLst>
              <a:ext uri="{FF2B5EF4-FFF2-40B4-BE49-F238E27FC236}">
                <a16:creationId xmlns:a16="http://schemas.microsoft.com/office/drawing/2014/main" id="{46BB35EA-567C-0303-B9BA-B38D71F23EE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46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412C-C21C-9A47-9132-9BC666325FD4}"/>
              </a:ext>
            </a:extLst>
          </p:cNvPr>
          <p:cNvSpPr>
            <a:spLocks noGrp="1"/>
          </p:cNvSpPr>
          <p:nvPr>
            <p:ph type="title"/>
          </p:nvPr>
        </p:nvSpPr>
        <p:spPr/>
        <p:txBody>
          <a:bodyPr>
            <a:normAutofit/>
          </a:bodyPr>
          <a:lstStyle/>
          <a:p>
            <a:r>
              <a:rPr lang="en-US" sz="3600" dirty="0"/>
              <a:t>Writing User Stories: INVEST + E</a:t>
            </a:r>
          </a:p>
        </p:txBody>
      </p:sp>
      <p:sp>
        <p:nvSpPr>
          <p:cNvPr id="3" name="Content Placeholder 2">
            <a:extLst>
              <a:ext uri="{FF2B5EF4-FFF2-40B4-BE49-F238E27FC236}">
                <a16:creationId xmlns:a16="http://schemas.microsoft.com/office/drawing/2014/main" id="{11941FC8-FFC2-1F49-A3A9-4CFFD656BF92}"/>
              </a:ext>
            </a:extLst>
          </p:cNvPr>
          <p:cNvSpPr>
            <a:spLocks noGrp="1"/>
          </p:cNvSpPr>
          <p:nvPr>
            <p:ph idx="1"/>
          </p:nvPr>
        </p:nvSpPr>
        <p:spPr>
          <a:xfrm>
            <a:off x="838200" y="1500160"/>
            <a:ext cx="6561406" cy="4856190"/>
          </a:xfrm>
        </p:spPr>
        <p:txBody>
          <a:bodyPr>
            <a:normAutofit/>
          </a:bodyPr>
          <a:lstStyle/>
          <a:p>
            <a:r>
              <a:rPr lang="en-US" dirty="0"/>
              <a:t>Independent</a:t>
            </a:r>
          </a:p>
          <a:p>
            <a:r>
              <a:rPr lang="en-US" dirty="0"/>
              <a:t>Negotiable</a:t>
            </a:r>
          </a:p>
          <a:p>
            <a:r>
              <a:rPr lang="en-US" dirty="0"/>
              <a:t>Valuable (has value to client)</a:t>
            </a:r>
          </a:p>
          <a:p>
            <a:r>
              <a:rPr lang="en-US" dirty="0"/>
              <a:t>Estimable (able to estimate </a:t>
            </a:r>
            <a:br>
              <a:rPr lang="en-US" dirty="0"/>
            </a:br>
            <a:r>
              <a:rPr lang="en-US" dirty="0"/>
              <a:t>development effort)</a:t>
            </a:r>
          </a:p>
          <a:p>
            <a:r>
              <a:rPr lang="en-US" dirty="0"/>
              <a:t>Small</a:t>
            </a:r>
          </a:p>
          <a:p>
            <a:r>
              <a:rPr lang="en-US" dirty="0"/>
              <a:t>Testable</a:t>
            </a:r>
          </a:p>
          <a:p>
            <a:endParaRPr lang="en-US" dirty="0"/>
          </a:p>
          <a:p>
            <a:r>
              <a:rPr lang="en-US" dirty="0"/>
              <a:t>Ethical (connects with our &amp; users’ values)</a:t>
            </a:r>
          </a:p>
          <a:p>
            <a:endParaRPr lang="en-US" dirty="0"/>
          </a:p>
        </p:txBody>
      </p:sp>
      <p:sp>
        <p:nvSpPr>
          <p:cNvPr id="5" name="Slide Number Placeholder 4">
            <a:extLst>
              <a:ext uri="{FF2B5EF4-FFF2-40B4-BE49-F238E27FC236}">
                <a16:creationId xmlns:a16="http://schemas.microsoft.com/office/drawing/2014/main" id="{265C9ABC-1744-7548-B688-830A5F2FD5A0}"/>
              </a:ext>
            </a:extLst>
          </p:cNvPr>
          <p:cNvSpPr>
            <a:spLocks noGrp="1"/>
          </p:cNvSpPr>
          <p:nvPr>
            <p:ph type="sldNum" sz="quarter" idx="12"/>
          </p:nvPr>
        </p:nvSpPr>
        <p:spPr/>
        <p:txBody>
          <a:bodyPr/>
          <a:lstStyle/>
          <a:p>
            <a:fld id="{20F37917-FD3A-4669-9018-DA04BCDD3D75}" type="slidenum">
              <a:rPr lang="en-US" smtClean="0"/>
              <a:t>23</a:t>
            </a:fld>
            <a:endParaRPr lang="en-US" dirty="0"/>
          </a:p>
        </p:txBody>
      </p:sp>
      <p:sp>
        <p:nvSpPr>
          <p:cNvPr id="4" name="TextBox 3">
            <a:extLst>
              <a:ext uri="{FF2B5EF4-FFF2-40B4-BE49-F238E27FC236}">
                <a16:creationId xmlns:a16="http://schemas.microsoft.com/office/drawing/2014/main" id="{BBE5534F-B4C0-3594-F3C0-6D8C94CA408D}"/>
              </a:ext>
            </a:extLst>
          </p:cNvPr>
          <p:cNvSpPr txBox="1"/>
          <p:nvPr/>
        </p:nvSpPr>
        <p:spPr>
          <a:xfrm>
            <a:off x="5897526" y="2597087"/>
            <a:ext cx="6294474"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4000" b="1" i="1" dirty="0">
                <a:solidFill>
                  <a:srgbClr val="FF0000"/>
                </a:solidFill>
                <a:latin typeface="Ink Free" panose="03080402000500000000" pitchFamily="66" charset="0"/>
              </a:rPr>
              <a:t>As a &lt;role&gt; I want &lt;capability&gt; so that I can &lt;get some benefit&gt;</a:t>
            </a:r>
          </a:p>
        </p:txBody>
      </p:sp>
      <p:sp>
        <p:nvSpPr>
          <p:cNvPr id="6" name="TextBox 5">
            <a:extLst>
              <a:ext uri="{FF2B5EF4-FFF2-40B4-BE49-F238E27FC236}">
                <a16:creationId xmlns:a16="http://schemas.microsoft.com/office/drawing/2014/main" id="{089EA601-81E4-159B-B6C9-96E6C1EE74A8}"/>
              </a:ext>
            </a:extLst>
          </p:cNvPr>
          <p:cNvSpPr txBox="1"/>
          <p:nvPr/>
        </p:nvSpPr>
        <p:spPr>
          <a:xfrm>
            <a:off x="11310425" y="5373858"/>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60759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User stories aren’t everything!</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24</a:t>
            </a:fld>
            <a:endParaRPr lang="en-US" dirty="0"/>
          </a:p>
        </p:txBody>
      </p:sp>
      <p:sp>
        <p:nvSpPr>
          <p:cNvPr id="9" name="Content Placeholder 2">
            <a:extLst>
              <a:ext uri="{FF2B5EF4-FFF2-40B4-BE49-F238E27FC236}">
                <a16:creationId xmlns:a16="http://schemas.microsoft.com/office/drawing/2014/main" id="{154B344C-9133-E9C8-0056-74943F854D75}"/>
              </a:ext>
            </a:extLst>
          </p:cNvPr>
          <p:cNvSpPr>
            <a:spLocks noGrp="1"/>
          </p:cNvSpPr>
          <p:nvPr>
            <p:ph idx="1"/>
          </p:nvPr>
        </p:nvSpPr>
        <p:spPr>
          <a:xfrm>
            <a:off x="838200" y="1500188"/>
            <a:ext cx="9521142" cy="4351337"/>
          </a:xfrm>
        </p:spPr>
        <p:txBody>
          <a:bodyPr>
            <a:normAutofit lnSpcReduction="10000"/>
          </a:bodyPr>
          <a:lstStyle/>
          <a:p>
            <a:r>
              <a:rPr lang="en-US" dirty="0"/>
              <a:t>User stories roughly describe the </a:t>
            </a:r>
            <a:r>
              <a:rPr lang="en-US" b="1" dirty="0">
                <a:solidFill>
                  <a:srgbClr val="FF0000"/>
                </a:solidFill>
              </a:rPr>
              <a:t>functional requirements</a:t>
            </a:r>
          </a:p>
          <a:p>
            <a:r>
              <a:rPr lang="en-US" dirty="0"/>
              <a:t>The </a:t>
            </a:r>
            <a:r>
              <a:rPr lang="en-US" b="1" dirty="0">
                <a:solidFill>
                  <a:srgbClr val="FF0000"/>
                </a:solidFill>
              </a:rPr>
              <a:t>non-functional requirements </a:t>
            </a:r>
            <a:r>
              <a:rPr lang="en-US" dirty="0"/>
              <a:t>are other properties that are also important to users and to </a:t>
            </a:r>
            <a:r>
              <a:rPr lang="en-US"/>
              <a:t>other stakeholders</a:t>
            </a:r>
            <a:endParaRPr lang="en-US" dirty="0"/>
          </a:p>
          <a:p>
            <a:pPr lvl="1"/>
            <a:r>
              <a:rPr lang="en-US" dirty="0"/>
              <a:t>How quickly can a transcript be retrieval? (Performance)</a:t>
            </a:r>
          </a:p>
          <a:p>
            <a:pPr lvl="1"/>
            <a:r>
              <a:rPr lang="en-US" dirty="0"/>
              <a:t>How many student transcripts can our system store? (Scalability)</a:t>
            </a:r>
          </a:p>
          <a:p>
            <a:pPr lvl="1"/>
            <a:r>
              <a:rPr lang="en-US" dirty="0"/>
              <a:t>How long did I spend on the phone with support to set up the software? (Usability)</a:t>
            </a:r>
          </a:p>
          <a:p>
            <a:pPr lvl="1"/>
            <a:r>
              <a:rPr lang="en-US" dirty="0"/>
              <a:t>After my system is setup, is the access controlled at all? (Security)</a:t>
            </a:r>
          </a:p>
          <a:p>
            <a:pPr lvl="1"/>
            <a:r>
              <a:rPr lang="en-US" dirty="0"/>
              <a:t>Are these any times when I can’t use this system? (Availability) </a:t>
            </a:r>
          </a:p>
          <a:p>
            <a:pPr lvl="1"/>
            <a:r>
              <a:rPr lang="en-US" dirty="0"/>
              <a:t>How expensive will it be to adapt the system to new requirements? (Maintainability)</a:t>
            </a:r>
          </a:p>
        </p:txBody>
      </p:sp>
      <p:sp>
        <p:nvSpPr>
          <p:cNvPr id="3" name="TextBox 2">
            <a:extLst>
              <a:ext uri="{FF2B5EF4-FFF2-40B4-BE49-F238E27FC236}">
                <a16:creationId xmlns:a16="http://schemas.microsoft.com/office/drawing/2014/main" id="{A7D934C0-AC19-5203-E0C0-2740706D9B76}"/>
              </a:ext>
            </a:extLst>
          </p:cNvPr>
          <p:cNvSpPr txBox="1"/>
          <p:nvPr/>
        </p:nvSpPr>
        <p:spPr>
          <a:xfrm>
            <a:off x="304800" y="431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1813985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a:xfrm>
            <a:off x="838200" y="18255"/>
            <a:ext cx="10515600" cy="1325563"/>
          </a:xfrm>
        </p:spPr>
        <p:txBody>
          <a:bodyPr>
            <a:normAutofit/>
          </a:bodyPr>
          <a:lstStyle/>
          <a:p>
            <a:r>
              <a:rPr lang="en-US"/>
              <a:t>Other non-functional requirements</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a:xfrm>
            <a:off x="838200" y="1500188"/>
            <a:ext cx="5473700" cy="4351337"/>
          </a:xfrm>
        </p:spPr>
        <p:txBody>
          <a:bodyPr>
            <a:normAutofit/>
          </a:bodyPr>
          <a:lstStyle/>
          <a:p>
            <a:r>
              <a:rPr lang="en-US" dirty="0"/>
              <a:t>Availability</a:t>
            </a:r>
          </a:p>
          <a:p>
            <a:r>
              <a:rPr lang="en-US" dirty="0"/>
              <a:t>Capacity</a:t>
            </a:r>
          </a:p>
          <a:p>
            <a:r>
              <a:rPr lang="en-US" dirty="0"/>
              <a:t>Efficiency</a:t>
            </a:r>
          </a:p>
          <a:p>
            <a:r>
              <a:rPr lang="en-US" dirty="0"/>
              <a:t>Extensibility</a:t>
            </a:r>
          </a:p>
          <a:p>
            <a:r>
              <a:rPr lang="en-US" dirty="0"/>
              <a:t>Maintainability</a:t>
            </a:r>
          </a:p>
          <a:p>
            <a:r>
              <a:rPr lang="en-US" dirty="0"/>
              <a:t>Performance</a:t>
            </a:r>
          </a:p>
          <a:p>
            <a:r>
              <a:rPr lang="en-US" dirty="0"/>
              <a:t>Privacy</a:t>
            </a:r>
          </a:p>
          <a:p>
            <a:r>
              <a:rPr lang="en-US" dirty="0"/>
              <a:t>Response Time</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25</a:t>
            </a:fld>
            <a:endParaRPr lang="en-US" noProof="0"/>
          </a:p>
        </p:txBody>
      </p:sp>
      <p:sp>
        <p:nvSpPr>
          <p:cNvPr id="6" name="TextBox 5">
            <a:extLst>
              <a:ext uri="{FF2B5EF4-FFF2-40B4-BE49-F238E27FC236}">
                <a16:creationId xmlns:a16="http://schemas.microsoft.com/office/drawing/2014/main" id="{81695306-4E05-8E82-318B-E63D24C5D158}"/>
              </a:ext>
            </a:extLst>
          </p:cNvPr>
          <p:cNvSpPr txBox="1"/>
          <p:nvPr/>
        </p:nvSpPr>
        <p:spPr>
          <a:xfrm>
            <a:off x="10472738" y="4586288"/>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
        <p:nvSpPr>
          <p:cNvPr id="7" name="Content Placeholder 2">
            <a:extLst>
              <a:ext uri="{FF2B5EF4-FFF2-40B4-BE49-F238E27FC236}">
                <a16:creationId xmlns:a16="http://schemas.microsoft.com/office/drawing/2014/main" id="{73692183-BF4B-BB9A-1E19-79E3D3C61997}"/>
              </a:ext>
            </a:extLst>
          </p:cNvPr>
          <p:cNvSpPr txBox="1">
            <a:spLocks/>
          </p:cNvSpPr>
          <p:nvPr/>
        </p:nvSpPr>
        <p:spPr>
          <a:xfrm>
            <a:off x="4781550" y="1500188"/>
            <a:ext cx="7886700" cy="43513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Response Time</a:t>
            </a:r>
          </a:p>
          <a:p>
            <a:r>
              <a:rPr lang="en-US" dirty="0"/>
              <a:t>Scalability</a:t>
            </a:r>
          </a:p>
          <a:p>
            <a:r>
              <a:rPr lang="en-US" dirty="0"/>
              <a:t>Security</a:t>
            </a:r>
          </a:p>
          <a:p>
            <a:r>
              <a:rPr lang="en-US" dirty="0"/>
              <a:t>Supportability</a:t>
            </a:r>
          </a:p>
          <a:p>
            <a:r>
              <a:rPr lang="en-US" dirty="0"/>
              <a:t>Testability</a:t>
            </a:r>
          </a:p>
          <a:p>
            <a:r>
              <a:rPr lang="en-US" dirty="0"/>
              <a:t>Usability</a:t>
            </a:r>
          </a:p>
        </p:txBody>
      </p:sp>
    </p:spTree>
    <p:extLst>
      <p:ext uri="{BB962C8B-B14F-4D97-AF65-F5344CB8AC3E}">
        <p14:creationId xmlns:p14="http://schemas.microsoft.com/office/powerpoint/2010/main" val="2709284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29FA-2DD1-F031-23A9-C67BA8BDAF84}"/>
              </a:ext>
            </a:extLst>
          </p:cNvPr>
          <p:cNvSpPr>
            <a:spLocks noGrp="1"/>
          </p:cNvSpPr>
          <p:nvPr>
            <p:ph type="title"/>
          </p:nvPr>
        </p:nvSpPr>
        <p:spPr/>
        <p:txBody>
          <a:bodyPr/>
          <a:lstStyle/>
          <a:p>
            <a:r>
              <a:rPr lang="en-US" dirty="0"/>
              <a:t>Minimum Viable Product</a:t>
            </a:r>
          </a:p>
        </p:txBody>
      </p:sp>
      <p:sp>
        <p:nvSpPr>
          <p:cNvPr id="3" name="Content Placeholder 2">
            <a:extLst>
              <a:ext uri="{FF2B5EF4-FFF2-40B4-BE49-F238E27FC236}">
                <a16:creationId xmlns:a16="http://schemas.microsoft.com/office/drawing/2014/main" id="{09A6719D-57E5-02B7-85B3-A2D9D72CE6EB}"/>
              </a:ext>
            </a:extLst>
          </p:cNvPr>
          <p:cNvSpPr>
            <a:spLocks noGrp="1"/>
          </p:cNvSpPr>
          <p:nvPr>
            <p:ph idx="1"/>
          </p:nvPr>
        </p:nvSpPr>
        <p:spPr/>
        <p:txBody>
          <a:bodyPr/>
          <a:lstStyle/>
          <a:p>
            <a:r>
              <a:rPr lang="en-US" dirty="0"/>
              <a:t>Once you decide on a set of user stories, the Essential (E) conditions of satisfaction for those user stories constitute the minimum viable product (MVP)</a:t>
            </a:r>
          </a:p>
          <a:p>
            <a:r>
              <a:rPr lang="en-US" dirty="0"/>
              <a:t>A user story is "implemented " when all its essential COSs are implemented.</a:t>
            </a:r>
          </a:p>
          <a:p>
            <a:r>
              <a:rPr lang="en-US" dirty="0"/>
              <a:t>Caution: when proposing a project, don't make your MVP too hard to complete (but don't make it too easy, either)</a:t>
            </a:r>
          </a:p>
          <a:p>
            <a:endParaRPr lang="en-US" dirty="0"/>
          </a:p>
        </p:txBody>
      </p:sp>
      <p:sp>
        <p:nvSpPr>
          <p:cNvPr id="4" name="Slide Number Placeholder 3">
            <a:extLst>
              <a:ext uri="{FF2B5EF4-FFF2-40B4-BE49-F238E27FC236}">
                <a16:creationId xmlns:a16="http://schemas.microsoft.com/office/drawing/2014/main" id="{7FAB7E99-9521-348F-9751-CB42B55C0A2E}"/>
              </a:ext>
            </a:extLst>
          </p:cNvPr>
          <p:cNvSpPr>
            <a:spLocks noGrp="1"/>
          </p:cNvSpPr>
          <p:nvPr>
            <p:ph type="sldNum" sz="quarter" idx="12"/>
          </p:nvPr>
        </p:nvSpPr>
        <p:spPr/>
        <p:txBody>
          <a:bodyPr/>
          <a:lstStyle/>
          <a:p>
            <a:fld id="{20F37917-FD3A-4669-9018-DA04BCDD3D75}" type="slidenum">
              <a:rPr lang="en-US" smtClean="0"/>
              <a:t>26</a:t>
            </a:fld>
            <a:endParaRPr lang="en-US"/>
          </a:p>
        </p:txBody>
      </p:sp>
    </p:spTree>
    <p:extLst>
      <p:ext uri="{BB962C8B-B14F-4D97-AF65-F5344CB8AC3E}">
        <p14:creationId xmlns:p14="http://schemas.microsoft.com/office/powerpoint/2010/main" val="146718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2235-F2F5-33D9-A0DB-FA09EC5BF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8C1FA-CC6B-58D4-A040-CC7F2DAA4790}"/>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3B60F392-ABEC-1BE0-C920-DF2590DEB791}"/>
              </a:ext>
            </a:extLst>
          </p:cNvPr>
          <p:cNvSpPr>
            <a:spLocks noGrp="1"/>
          </p:cNvSpPr>
          <p:nvPr>
            <p:ph idx="1"/>
          </p:nvPr>
        </p:nvSpPr>
        <p:spPr>
          <a:xfrm>
            <a:off x="838199" y="1500160"/>
            <a:ext cx="10515599" cy="4351338"/>
          </a:xfrm>
        </p:spPr>
        <p:txBody>
          <a:bodyPr>
            <a:normAutofit/>
          </a:bodyPr>
          <a:lstStyle/>
          <a:p>
            <a:r>
              <a:rPr lang="en-US" dirty="0"/>
              <a:t>At the end of this lesson, you should be able to</a:t>
            </a:r>
          </a:p>
          <a:p>
            <a:pPr lvl="1"/>
            <a:r>
              <a:rPr lang="en-US" dirty="0"/>
              <a:t>Explain the structure of a user story</a:t>
            </a:r>
          </a:p>
          <a:p>
            <a:pPr lvl="1"/>
            <a:r>
              <a:rPr lang="en-US" dirty="0"/>
              <a:t>Identify and fix user stories that don’t have the correct structure</a:t>
            </a:r>
          </a:p>
          <a:p>
            <a:pPr lvl="1"/>
            <a:r>
              <a:rPr lang="en-US" dirty="0"/>
              <a:t>Define the relationship between conditions of satisfaction and user stories, and the difference between essential, desired, and extension conditions of satisfaction</a:t>
            </a:r>
          </a:p>
          <a:p>
            <a:pPr lvl="1"/>
            <a:r>
              <a:rPr lang="en-US" dirty="0"/>
              <a:t>Identify functional and non-functional requirements, and give examples of each </a:t>
            </a:r>
          </a:p>
          <a:p>
            <a:pPr marL="457200" lvl="1" indent="0">
              <a:buNone/>
            </a:pPr>
            <a:endParaRPr lang="en-US" dirty="0"/>
          </a:p>
        </p:txBody>
      </p:sp>
      <p:sp>
        <p:nvSpPr>
          <p:cNvPr id="4" name="Slide Number Placeholder 3">
            <a:extLst>
              <a:ext uri="{FF2B5EF4-FFF2-40B4-BE49-F238E27FC236}">
                <a16:creationId xmlns:a16="http://schemas.microsoft.com/office/drawing/2014/main" id="{DE5444DF-B417-8DC4-40FF-37ED0D77C199}"/>
              </a:ext>
            </a:extLst>
          </p:cNvPr>
          <p:cNvSpPr>
            <a:spLocks noGrp="1"/>
          </p:cNvSpPr>
          <p:nvPr>
            <p:ph type="sldNum" sz="quarter" idx="12"/>
          </p:nvPr>
        </p:nvSpPr>
        <p:spPr/>
        <p:txBody>
          <a:bodyPr/>
          <a:lstStyle/>
          <a:p>
            <a:fld id="{20F37917-FD3A-4669-9018-DA04BCDD3D75}" type="slidenum">
              <a:rPr lang="en-US" smtClean="0"/>
              <a:t>27</a:t>
            </a:fld>
            <a:endParaRPr lang="en-US" dirty="0"/>
          </a:p>
        </p:txBody>
      </p:sp>
    </p:spTree>
    <p:extLst>
      <p:ext uri="{BB962C8B-B14F-4D97-AF65-F5344CB8AC3E}">
        <p14:creationId xmlns:p14="http://schemas.microsoft.com/office/powerpoint/2010/main" val="330895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normAutofit/>
          </a:bodyPr>
          <a:lstStyle/>
          <a:p>
            <a:r>
              <a:rPr lang="en-US" dirty="0"/>
              <a:t>User stories come from</a:t>
            </a:r>
            <a:br>
              <a:rPr lang="en-US" dirty="0"/>
            </a:br>
            <a:r>
              <a:rPr lang="en-US" dirty="0"/>
              <a:t>analyzing the user’s requirements</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3</a:t>
            </a:fld>
            <a:endParaRPr lang="en-US" dirty="0"/>
          </a:p>
        </p:txBody>
      </p:sp>
      <p:pic>
        <p:nvPicPr>
          <p:cNvPr id="1028" name="Picture 4">
            <a:extLst>
              <a:ext uri="{FF2B5EF4-FFF2-40B4-BE49-F238E27FC236}">
                <a16:creationId xmlns:a16="http://schemas.microsoft.com/office/drawing/2014/main" id="{1540FDF9-740E-4147-9A42-ABFE3E325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395" y="1730992"/>
            <a:ext cx="10103405" cy="3748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099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13E5E-E598-ED0F-E948-9C8846A130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32C22B-6A07-0774-9C09-7241222A1B1E}"/>
              </a:ext>
            </a:extLst>
          </p:cNvPr>
          <p:cNvSpPr>
            <a:spLocks noGrp="1"/>
          </p:cNvSpPr>
          <p:nvPr>
            <p:ph type="title"/>
          </p:nvPr>
        </p:nvSpPr>
        <p:spPr>
          <a:xfrm>
            <a:off x="838200" y="18255"/>
            <a:ext cx="10515600" cy="1325563"/>
          </a:xfrm>
        </p:spPr>
        <p:txBody>
          <a:bodyPr/>
          <a:lstStyle/>
          <a:p>
            <a:r>
              <a:rPr lang="en-US" dirty="0"/>
              <a:t>User stories come from</a:t>
            </a:r>
            <a:br>
              <a:rPr lang="en-US" dirty="0"/>
            </a:br>
            <a:r>
              <a:rPr lang="en-US" dirty="0"/>
              <a:t>analyzing the user’s requirements</a:t>
            </a:r>
          </a:p>
        </p:txBody>
      </p:sp>
      <p:sp>
        <p:nvSpPr>
          <p:cNvPr id="5" name="Slide Number Placeholder 4">
            <a:extLst>
              <a:ext uri="{FF2B5EF4-FFF2-40B4-BE49-F238E27FC236}">
                <a16:creationId xmlns:a16="http://schemas.microsoft.com/office/drawing/2014/main" id="{B333801D-8ED6-4CA7-FB2E-B5F453D6A8EA}"/>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C792337-A98C-AFAD-6A62-EFE0080A98CA}"/>
              </a:ext>
            </a:extLst>
          </p:cNvPr>
          <p:cNvSpPr txBox="1"/>
          <p:nvPr/>
        </p:nvSpPr>
        <p:spPr>
          <a:xfrm>
            <a:off x="3286664" y="678036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pic>
        <p:nvPicPr>
          <p:cNvPr id="3" name="Picture 4">
            <a:extLst>
              <a:ext uri="{FF2B5EF4-FFF2-40B4-BE49-F238E27FC236}">
                <a16:creationId xmlns:a16="http://schemas.microsoft.com/office/drawing/2014/main" id="{DBD13043-1E5B-9507-66C7-F104BDEC9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275" b="17131"/>
          <a:stretch>
            <a:fillRect/>
          </a:stretch>
        </p:blipFill>
        <p:spPr bwMode="auto">
          <a:xfrm>
            <a:off x="8243668" y="1968500"/>
            <a:ext cx="1789332" cy="24206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D9DC61-0E66-37B4-6DFC-58DD8B5D9D9D}"/>
              </a:ext>
            </a:extLst>
          </p:cNvPr>
          <p:cNvSpPr txBox="1"/>
          <p:nvPr/>
        </p:nvSpPr>
        <p:spPr>
          <a:xfrm>
            <a:off x="1753008" y="3749434"/>
            <a:ext cx="9824703"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a(n) </a:t>
            </a:r>
            <a:r>
              <a:rPr lang="en-US" sz="3200" b="1" i="1" u="sng" dirty="0">
                <a:solidFill>
                  <a:srgbClr val="FF0000"/>
                </a:solidFill>
                <a:latin typeface="Ink Free" panose="03080402000500000000" pitchFamily="66" charset="0"/>
              </a:rPr>
              <a:t>active outdoor park-goer</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a:t>
            </a:r>
            <a:r>
              <a:rPr lang="en-US" sz="3200" b="1" i="1" u="sng" dirty="0">
                <a:solidFill>
                  <a:srgbClr val="FF0000"/>
                </a:solidFill>
                <a:latin typeface="Ink Free" panose="03080402000500000000" pitchFamily="66" charset="0"/>
              </a:rPr>
              <a:t>a safe way to fly through the air under a tree </a:t>
            </a: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a:t>
            </a:r>
            <a:r>
              <a:rPr lang="en-US" sz="3200" b="1" i="1" u="sng" dirty="0">
                <a:solidFill>
                  <a:srgbClr val="FF0000"/>
                </a:solidFill>
                <a:latin typeface="Ink Free" panose="03080402000500000000" pitchFamily="66" charset="0"/>
              </a:rPr>
              <a:t>feel the wind in my hair</a:t>
            </a:r>
            <a:endPar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endParaRPr>
          </a:p>
        </p:txBody>
      </p:sp>
    </p:spTree>
    <p:extLst>
      <p:ext uri="{BB962C8B-B14F-4D97-AF65-F5344CB8AC3E}">
        <p14:creationId xmlns:p14="http://schemas.microsoft.com/office/powerpoint/2010/main" val="2281422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89B5-C192-8B87-D025-217B9C4AB5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53A5-CE83-EF8E-AB2B-CB088E28A759}"/>
              </a:ext>
            </a:extLst>
          </p:cNvPr>
          <p:cNvSpPr>
            <a:spLocks noGrp="1"/>
          </p:cNvSpPr>
          <p:nvPr>
            <p:ph type="title"/>
          </p:nvPr>
        </p:nvSpPr>
        <p:spPr>
          <a:xfrm>
            <a:off x="838200" y="18255"/>
            <a:ext cx="10515600" cy="1325563"/>
          </a:xfrm>
        </p:spPr>
        <p:txBody>
          <a:bodyPr/>
          <a:lstStyle/>
          <a:p>
            <a:r>
              <a:rPr lang="en-US" dirty="0"/>
              <a:t>What are user stories?</a:t>
            </a:r>
          </a:p>
        </p:txBody>
      </p:sp>
      <p:sp>
        <p:nvSpPr>
          <p:cNvPr id="3" name="Text Placeholder 2">
            <a:extLst>
              <a:ext uri="{FF2B5EF4-FFF2-40B4-BE49-F238E27FC236}">
                <a16:creationId xmlns:a16="http://schemas.microsoft.com/office/drawing/2014/main" id="{7CCB0F01-FBD1-62BE-320F-D82D393F6C88}"/>
              </a:ext>
            </a:extLst>
          </p:cNvPr>
          <p:cNvSpPr>
            <a:spLocks noGrp="1"/>
          </p:cNvSpPr>
          <p:nvPr>
            <p:ph idx="1"/>
          </p:nvPr>
        </p:nvSpPr>
        <p:spPr>
          <a:xfrm>
            <a:off x="838200" y="1500160"/>
            <a:ext cx="9304606" cy="4351338"/>
          </a:xfrm>
        </p:spPr>
        <p:txBody>
          <a:bodyPr vert="horz" lIns="91440" tIns="45720" rIns="91440" bIns="45720" rtlCol="0" anchor="t">
            <a:normAutofit/>
          </a:bodyPr>
          <a:lstStyle/>
          <a:p>
            <a:r>
              <a:rPr lang="en-US" dirty="0"/>
              <a:t>…a least-common-denominator approach documenting the requirements of users when </a:t>
            </a:r>
            <a:r>
              <a:rPr lang="en-US" b="1" dirty="0"/>
              <a:t>planning</a:t>
            </a:r>
            <a:r>
              <a:rPr lang="en-US" dirty="0"/>
              <a:t> projects</a:t>
            </a:r>
          </a:p>
          <a:p>
            <a:r>
              <a:rPr lang="en-US" dirty="0"/>
              <a:t>…a tool for keeping large collaborative teams on the same page when </a:t>
            </a:r>
            <a:r>
              <a:rPr lang="en-US" b="1" dirty="0"/>
              <a:t>organizing</a:t>
            </a:r>
            <a:r>
              <a:rPr lang="en-US" dirty="0"/>
              <a:t> projects</a:t>
            </a:r>
          </a:p>
          <a:p>
            <a:r>
              <a:rPr lang="en-US" dirty="0"/>
              <a:t>…formulaic statements of this form:</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C0E3F1C-1335-3300-A132-85251F4116D7}"/>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E656D0E9-DEAC-C935-661A-406B43D00631}"/>
              </a:ext>
            </a:extLst>
          </p:cNvPr>
          <p:cNvSpPr txBox="1"/>
          <p:nvPr/>
        </p:nvSpPr>
        <p:spPr>
          <a:xfrm>
            <a:off x="1753008" y="3749434"/>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42161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3109-B052-B736-9DE0-32CC9E36D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EF265F-50FB-BF39-3F8D-EA0187855738}"/>
              </a:ext>
            </a:extLst>
          </p:cNvPr>
          <p:cNvSpPr>
            <a:spLocks noGrp="1"/>
          </p:cNvSpPr>
          <p:nvPr>
            <p:ph type="title"/>
          </p:nvPr>
        </p:nvSpPr>
        <p:spPr/>
        <p:txBody>
          <a:bodyPr>
            <a:noAutofit/>
          </a:bodyPr>
          <a:lstStyle/>
          <a:p>
            <a:r>
              <a:rPr lang="en-US" dirty="0"/>
              <a:t>User stories in software engineering</a:t>
            </a:r>
          </a:p>
        </p:txBody>
      </p:sp>
      <p:sp>
        <p:nvSpPr>
          <p:cNvPr id="4" name="Slide Number Placeholder 3">
            <a:extLst>
              <a:ext uri="{FF2B5EF4-FFF2-40B4-BE49-F238E27FC236}">
                <a16:creationId xmlns:a16="http://schemas.microsoft.com/office/drawing/2014/main" id="{6B8D70DF-79FE-8E4B-E2B8-FCEC3B8D3537}"/>
              </a:ext>
            </a:extLst>
          </p:cNvPr>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C2570981-D3C9-345C-F92F-17B84BC0A32E}"/>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F38F6F3B-18DD-415A-6110-B68B648B20EE}"/>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B424EF31-A2BA-E73C-36F1-391D8B8B9320}"/>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164A4BA7-AA31-F91C-7B85-63271E61C2F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69B4FE4A-D1F2-4B67-E619-FBEEF07DF072}"/>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EC513C8E-099D-A4D7-22B0-4E356187B600}"/>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E577C043-CD80-7EA0-5062-7312ABBC1349}"/>
              </a:ext>
            </a:extLst>
          </p:cNvPr>
          <p:cNvGrpSpPr/>
          <p:nvPr/>
        </p:nvGrpSpPr>
        <p:grpSpPr>
          <a:xfrm>
            <a:off x="9465133" y="1533426"/>
            <a:ext cx="974268" cy="974267"/>
            <a:chOff x="4314206" y="2403793"/>
            <a:chExt cx="1887190" cy="1887187"/>
          </a:xfrm>
        </p:grpSpPr>
        <p:sp>
          <p:nvSpPr>
            <p:cNvPr id="32" name="Rectangle: Diagonal Corners Rounded 10">
              <a:extLst>
                <a:ext uri="{FF2B5EF4-FFF2-40B4-BE49-F238E27FC236}">
                  <a16:creationId xmlns:a16="http://schemas.microsoft.com/office/drawing/2014/main" id="{44339EDC-6457-72C5-E061-4B7ED71A66FE}"/>
                </a:ext>
              </a:extLst>
            </p:cNvPr>
            <p:cNvSpPr/>
            <p:nvPr/>
          </p:nvSpPr>
          <p:spPr>
            <a:xfrm>
              <a:off x="4314208" y="2403793"/>
              <a:ext cx="1887188"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40776C92-23FA-5989-6E5E-BBDC0516F416}"/>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24DCCA7B-ABCC-F3EF-C6EF-071E5D87DE1C}"/>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8814FDE7-515D-EAD7-4DA9-3CAFE12ECC99}"/>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A009C543-A9A0-7B06-38E3-AA824EC41ADC}"/>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00ED58D5-D475-D32A-C28A-0A73F289A8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50842519-79EE-4362-4DAB-4C4DF6359F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B21B6EAC-6821-2E31-1781-E369FA0CAC4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8D145AD1-9DAA-E988-7E53-89746F5C3BB2}"/>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62E8BB42-87F6-A066-4147-7A73DC19C547}"/>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7B06CA4E-159D-4B53-9951-3E2A532BA38C}"/>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97DF8EE8-08B9-DA23-F3BE-834CCDBEF177}"/>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C435D821-3D4A-AA75-AE61-9546843A96B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1AEE0472-CFFC-F402-7C6B-A747C9A1849E}"/>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3C765D33-3A06-DA16-774F-A8F5FF004E01}"/>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12" name="TextBox 11">
            <a:extLst>
              <a:ext uri="{FF2B5EF4-FFF2-40B4-BE49-F238E27FC236}">
                <a16:creationId xmlns:a16="http://schemas.microsoft.com/office/drawing/2014/main" id="{D1348B11-8D01-F200-BB23-4FC808BD9AFF}"/>
              </a:ext>
            </a:extLst>
          </p:cNvPr>
          <p:cNvSpPr txBox="1"/>
          <p:nvPr/>
        </p:nvSpPr>
        <p:spPr>
          <a:xfrm>
            <a:off x="5887110" y="4432325"/>
            <a:ext cx="32689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black"/>
                </a:solidFill>
                <a:effectLst/>
                <a:uLnTx/>
                <a:uFillTx/>
                <a:latin typeface="Calibri" panose="020F0502020204030204"/>
                <a:ea typeface="+mn-ea"/>
                <a:cs typeface="+mn-cs"/>
              </a:rPr>
              <a:t>user stories </a:t>
            </a:r>
          </a:p>
        </p:txBody>
      </p:sp>
      <p:pic>
        <p:nvPicPr>
          <p:cNvPr id="15" name="Graphic 14" descr="Link with solid fill">
            <a:extLst>
              <a:ext uri="{FF2B5EF4-FFF2-40B4-BE49-F238E27FC236}">
                <a16:creationId xmlns:a16="http://schemas.microsoft.com/office/drawing/2014/main" id="{E6309BFD-6A50-C7FA-10EB-0F299DBC374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31965" y="3785605"/>
            <a:ext cx="914400" cy="914400"/>
          </a:xfrm>
          <a:prstGeom prst="rect">
            <a:avLst/>
          </a:prstGeom>
        </p:spPr>
      </p:pic>
      <p:pic>
        <p:nvPicPr>
          <p:cNvPr id="16" name="Graphic 15" descr="Link with solid fill">
            <a:extLst>
              <a:ext uri="{FF2B5EF4-FFF2-40B4-BE49-F238E27FC236}">
                <a16:creationId xmlns:a16="http://schemas.microsoft.com/office/drawing/2014/main" id="{F09B4FC4-3F64-2021-B58E-303ABBB8511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16200000">
            <a:off x="5123242" y="5182177"/>
            <a:ext cx="914400" cy="914400"/>
          </a:xfrm>
          <a:prstGeom prst="rect">
            <a:avLst/>
          </a:prstGeom>
        </p:spPr>
      </p:pic>
      <p:pic>
        <p:nvPicPr>
          <p:cNvPr id="17" name="Graphic 16" descr="Link with solid fill">
            <a:extLst>
              <a:ext uri="{FF2B5EF4-FFF2-40B4-BE49-F238E27FC236}">
                <a16:creationId xmlns:a16="http://schemas.microsoft.com/office/drawing/2014/main" id="{93C62D70-A9A1-C741-1C39-F140479306B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700000">
            <a:off x="7409594" y="5148142"/>
            <a:ext cx="914400" cy="914400"/>
          </a:xfrm>
          <a:prstGeom prst="rect">
            <a:avLst/>
          </a:prstGeom>
        </p:spPr>
      </p:pic>
      <p:pic>
        <p:nvPicPr>
          <p:cNvPr id="18" name="Graphic 17" descr="Link with solid fill">
            <a:extLst>
              <a:ext uri="{FF2B5EF4-FFF2-40B4-BE49-F238E27FC236}">
                <a16:creationId xmlns:a16="http://schemas.microsoft.com/office/drawing/2014/main" id="{8B559705-5B32-26B0-1CFD-537715CDDC0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858832" y="5029129"/>
            <a:ext cx="914400" cy="914400"/>
          </a:xfrm>
          <a:prstGeom prst="rect">
            <a:avLst/>
          </a:prstGeom>
        </p:spPr>
      </p:pic>
      <p:pic>
        <p:nvPicPr>
          <p:cNvPr id="19" name="Graphic 18" descr="Link with solid fill">
            <a:extLst>
              <a:ext uri="{FF2B5EF4-FFF2-40B4-BE49-F238E27FC236}">
                <a16:creationId xmlns:a16="http://schemas.microsoft.com/office/drawing/2014/main" id="{F85ACB62-996C-40E9-B188-B609DC16198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700000">
            <a:off x="7506822" y="3768643"/>
            <a:ext cx="914400" cy="914400"/>
          </a:xfrm>
          <a:prstGeom prst="rect">
            <a:avLst/>
          </a:prstGeom>
        </p:spPr>
      </p:pic>
      <p:sp>
        <p:nvSpPr>
          <p:cNvPr id="7" name="TextBox 6">
            <a:extLst>
              <a:ext uri="{FF2B5EF4-FFF2-40B4-BE49-F238E27FC236}">
                <a16:creationId xmlns:a16="http://schemas.microsoft.com/office/drawing/2014/main" id="{3FE9634D-D0AA-63D3-CDE2-CE545A6BBF28}"/>
              </a:ext>
            </a:extLst>
          </p:cNvPr>
          <p:cNvSpPr txBox="1"/>
          <p:nvPr/>
        </p:nvSpPr>
        <p:spPr>
          <a:xfrm>
            <a:off x="2413000" y="76200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44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0814-2862-4465-6B71-846448961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BFB56-18CA-30A7-9320-D49DA93F6395}"/>
              </a:ext>
            </a:extLst>
          </p:cNvPr>
          <p:cNvSpPr>
            <a:spLocks noGrp="1"/>
          </p:cNvSpPr>
          <p:nvPr>
            <p:ph type="title"/>
          </p:nvPr>
        </p:nvSpPr>
        <p:spPr>
          <a:xfrm>
            <a:off x="838200" y="18255"/>
            <a:ext cx="10515600" cy="1325563"/>
          </a:xfrm>
        </p:spPr>
        <p:txBody>
          <a:bodyPr/>
          <a:lstStyle/>
          <a:p>
            <a:r>
              <a:rPr lang="en-US" dirty="0"/>
              <a:t>Components of a user story</a:t>
            </a:r>
          </a:p>
        </p:txBody>
      </p:sp>
      <p:sp>
        <p:nvSpPr>
          <p:cNvPr id="5" name="Slide Number Placeholder 4">
            <a:extLst>
              <a:ext uri="{FF2B5EF4-FFF2-40B4-BE49-F238E27FC236}">
                <a16:creationId xmlns:a16="http://schemas.microsoft.com/office/drawing/2014/main" id="{D17DB60E-F616-5E44-463F-7A5C88CFF63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F6F61E1-7C4B-1F0A-B209-F6FC944346DF}"/>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
        <p:nvSpPr>
          <p:cNvPr id="6" name="Content Placeholder 5">
            <a:extLst>
              <a:ext uri="{FF2B5EF4-FFF2-40B4-BE49-F238E27FC236}">
                <a16:creationId xmlns:a16="http://schemas.microsoft.com/office/drawing/2014/main" id="{403386AE-6FB8-24BD-DA5D-880D5055F9A8}"/>
              </a:ext>
            </a:extLst>
          </p:cNvPr>
          <p:cNvSpPr>
            <a:spLocks noGrp="1"/>
          </p:cNvSpPr>
          <p:nvPr>
            <p:ph idx="1"/>
          </p:nvPr>
        </p:nvSpPr>
        <p:spPr>
          <a:xfrm>
            <a:off x="2865406" y="2256462"/>
            <a:ext cx="9326593" cy="1708866"/>
          </a:xfrm>
        </p:spPr>
        <p:txBody>
          <a:bodyPr>
            <a:normAutofit/>
          </a:bodyPr>
          <a:lstStyle/>
          <a:p>
            <a:pPr marL="0" indent="0">
              <a:buNone/>
            </a:pPr>
            <a:r>
              <a:rPr lang="en-US" b="1" i="1" dirty="0">
                <a:solidFill>
                  <a:srgbClr val="FF0000"/>
                </a:solidFill>
                <a:latin typeface="Ink Free" panose="03080402000500000000" pitchFamily="66" charset="0"/>
              </a:rPr>
              <a:t>As a(n) </a:t>
            </a:r>
            <a:r>
              <a:rPr lang="en-US" b="1" i="1" u="sng" dirty="0">
                <a:solidFill>
                  <a:srgbClr val="FF0000"/>
                </a:solidFill>
                <a:latin typeface="Ink Free" panose="03080402000500000000" pitchFamily="66" charset="0"/>
              </a:rPr>
              <a:t>active outdoor park-goer</a:t>
            </a:r>
            <a:br>
              <a:rPr lang="en-US" dirty="0"/>
            </a:br>
            <a:r>
              <a:rPr lang="en-US" b="1" i="1" dirty="0">
                <a:solidFill>
                  <a:srgbClr val="FF0000"/>
                </a:solidFill>
                <a:latin typeface="Ink Free" panose="03080402000500000000" pitchFamily="66" charset="0"/>
              </a:rPr>
              <a:t>I want a </a:t>
            </a:r>
            <a:r>
              <a:rPr lang="en-US" b="1" i="1" u="sng" dirty="0">
                <a:solidFill>
                  <a:srgbClr val="FF0000"/>
                </a:solidFill>
                <a:latin typeface="Ink Free" panose="03080402000500000000" pitchFamily="66" charset="0"/>
              </a:rPr>
              <a:t>safe way to fly through the air under a tree</a:t>
            </a:r>
            <a:br>
              <a:rPr lang="en-US" dirty="0"/>
            </a:br>
            <a:r>
              <a:rPr lang="en-US" b="1" i="1" dirty="0">
                <a:solidFill>
                  <a:srgbClr val="FF0000"/>
                </a:solidFill>
                <a:latin typeface="Ink Free" panose="03080402000500000000" pitchFamily="66" charset="0"/>
              </a:rPr>
              <a:t>so that I can </a:t>
            </a:r>
            <a:r>
              <a:rPr lang="en-US" b="1" i="1" u="sng" dirty="0">
                <a:solidFill>
                  <a:srgbClr val="FF0000"/>
                </a:solidFill>
                <a:latin typeface="Ink Free" panose="03080402000500000000" pitchFamily="66" charset="0"/>
              </a:rPr>
              <a:t>feel the wind in my hair</a:t>
            </a:r>
            <a:endParaRPr lang="en-US" u="sng" dirty="0"/>
          </a:p>
        </p:txBody>
      </p:sp>
      <p:pic>
        <p:nvPicPr>
          <p:cNvPr id="7" name="Picture 4">
            <a:extLst>
              <a:ext uri="{FF2B5EF4-FFF2-40B4-BE49-F238E27FC236}">
                <a16:creationId xmlns:a16="http://schemas.microsoft.com/office/drawing/2014/main" id="{71FC7E42-A32C-5265-FB6E-D98C300C8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12" t="9392" r="5484" b="20804"/>
          <a:stretch>
            <a:fillRect/>
          </a:stretch>
        </p:blipFill>
        <p:spPr bwMode="auto">
          <a:xfrm>
            <a:off x="838200" y="1500159"/>
            <a:ext cx="1919643" cy="30866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A1DD37-D83A-59A0-7438-733495635828}"/>
              </a:ext>
            </a:extLst>
          </p:cNvPr>
          <p:cNvSpPr txBox="1"/>
          <p:nvPr/>
        </p:nvSpPr>
        <p:spPr>
          <a:xfrm>
            <a:off x="3286664" y="6780362"/>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406567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98512-16AF-5004-3D67-829DBA629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8D665-8B12-FB74-3572-E53395D1463E}"/>
              </a:ext>
            </a:extLst>
          </p:cNvPr>
          <p:cNvSpPr>
            <a:spLocks noGrp="1"/>
          </p:cNvSpPr>
          <p:nvPr>
            <p:ph type="title"/>
          </p:nvPr>
        </p:nvSpPr>
        <p:spPr>
          <a:xfrm>
            <a:off x="838200" y="18255"/>
            <a:ext cx="10515600" cy="1325563"/>
          </a:xfrm>
        </p:spPr>
        <p:txBody>
          <a:bodyPr/>
          <a:lstStyle/>
          <a:p>
            <a:r>
              <a:rPr lang="en-US"/>
              <a:t>Roles: “who”</a:t>
            </a:r>
          </a:p>
        </p:txBody>
      </p:sp>
      <p:sp>
        <p:nvSpPr>
          <p:cNvPr id="3" name="Text Placeholder 2">
            <a:extLst>
              <a:ext uri="{FF2B5EF4-FFF2-40B4-BE49-F238E27FC236}">
                <a16:creationId xmlns:a16="http://schemas.microsoft.com/office/drawing/2014/main" id="{2D0DCB71-FB52-6234-0997-41EED5F4F5F2}"/>
              </a:ext>
            </a:extLst>
          </p:cNvPr>
          <p:cNvSpPr>
            <a:spLocks noGrp="1"/>
          </p:cNvSpPr>
          <p:nvPr>
            <p:ph idx="1"/>
          </p:nvPr>
        </p:nvSpPr>
        <p:spPr>
          <a:xfrm>
            <a:off x="838199" y="1500160"/>
            <a:ext cx="9895450" cy="4351338"/>
          </a:xfrm>
        </p:spPr>
        <p:txBody>
          <a:bodyPr vert="horz" lIns="91440" tIns="45720" rIns="91440" bIns="45720" rtlCol="0" anchor="t">
            <a:normAutofit/>
          </a:bodyPr>
          <a:lstStyle/>
          <a:p>
            <a:r>
              <a:rPr lang="en-US" dirty="0"/>
              <a:t>Roles are positions or functions that people inhabit!</a:t>
            </a:r>
          </a:p>
          <a:p>
            <a:pPr lvl="1"/>
            <a:r>
              <a:rPr lang="en-US" dirty="0"/>
              <a:t>“As a web server…” is not a user story!</a:t>
            </a:r>
          </a:p>
          <a:p>
            <a:pPr lvl="1"/>
            <a:r>
              <a:rPr lang="en-US" dirty="0"/>
              <a:t>“As a human being…” is better, but that’s still not a role</a:t>
            </a:r>
          </a:p>
          <a:p>
            <a:pPr lvl="1"/>
            <a:r>
              <a:rPr lang="en-US" dirty="0"/>
              <a:t>“As a user…” is almost always a cop-out</a:t>
            </a:r>
          </a:p>
          <a:p>
            <a:pPr lvl="1"/>
            <a:endParaRPr lang="en-US" dirty="0"/>
          </a:p>
          <a:p>
            <a:r>
              <a:rPr lang="en-US" dirty="0"/>
              <a:t>The person is not you!</a:t>
            </a:r>
          </a:p>
          <a:p>
            <a:pPr lvl="1"/>
            <a:r>
              <a:rPr lang="en-US" dirty="0"/>
              <a:t>You may want to build software to develop skills, or to make a codebase more maintainable. That’s good, but it doesn’t fit as a user story.</a:t>
            </a:r>
          </a:p>
        </p:txBody>
      </p:sp>
      <p:sp>
        <p:nvSpPr>
          <p:cNvPr id="5" name="Slide Number Placeholder 4">
            <a:extLst>
              <a:ext uri="{FF2B5EF4-FFF2-40B4-BE49-F238E27FC236}">
                <a16:creationId xmlns:a16="http://schemas.microsoft.com/office/drawing/2014/main" id="{553FF359-8452-20AB-1CC7-0F2E494D81E2}"/>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FE1221F-5FFA-0AFE-5EC4-144CAD9A132A}"/>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1965379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2E701-98E5-A650-BF83-CAF13BEF5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A7A99-A80D-A031-C903-3769A4622086}"/>
              </a:ext>
            </a:extLst>
          </p:cNvPr>
          <p:cNvSpPr>
            <a:spLocks noGrp="1"/>
          </p:cNvSpPr>
          <p:nvPr>
            <p:ph type="title"/>
          </p:nvPr>
        </p:nvSpPr>
        <p:spPr>
          <a:xfrm>
            <a:off x="838200" y="18255"/>
            <a:ext cx="10515600" cy="1325563"/>
          </a:xfrm>
        </p:spPr>
        <p:txBody>
          <a:bodyPr/>
          <a:lstStyle/>
          <a:p>
            <a:r>
              <a:rPr lang="en-US"/>
              <a:t>Capabilities: “what”</a:t>
            </a:r>
          </a:p>
        </p:txBody>
      </p:sp>
      <p:sp>
        <p:nvSpPr>
          <p:cNvPr id="3" name="Text Placeholder 2">
            <a:extLst>
              <a:ext uri="{FF2B5EF4-FFF2-40B4-BE49-F238E27FC236}">
                <a16:creationId xmlns:a16="http://schemas.microsoft.com/office/drawing/2014/main" id="{C24243AB-B9D8-894D-3CFB-29DC86F63711}"/>
              </a:ext>
            </a:extLst>
          </p:cNvPr>
          <p:cNvSpPr>
            <a:spLocks noGrp="1"/>
          </p:cNvSpPr>
          <p:nvPr>
            <p:ph idx="1"/>
          </p:nvPr>
        </p:nvSpPr>
        <p:spPr>
          <a:xfrm>
            <a:off x="838199" y="1500160"/>
            <a:ext cx="8066649" cy="4351338"/>
          </a:xfrm>
        </p:spPr>
        <p:txBody>
          <a:bodyPr vert="horz" lIns="91440" tIns="45720" rIns="91440" bIns="45720" rtlCol="0" anchor="t">
            <a:normAutofit/>
          </a:bodyPr>
          <a:lstStyle/>
          <a:p>
            <a:r>
              <a:rPr lang="en-US" dirty="0"/>
              <a:t>A capability is a specific thing I want to be able to </a:t>
            </a:r>
            <a:r>
              <a:rPr lang="en-US" i="1" u="sng" dirty="0"/>
              <a:t>do</a:t>
            </a:r>
          </a:p>
          <a:p>
            <a:pPr lvl="1"/>
            <a:r>
              <a:rPr lang="en-US" dirty="0"/>
              <a:t>Because we’re building software, this is usually an action we can provide by using software, otherwise let’s not build software</a:t>
            </a:r>
          </a:p>
          <a:p>
            <a:r>
              <a:rPr lang="en-US" dirty="0"/>
              <a:t>A capability relates to a role</a:t>
            </a:r>
          </a:p>
          <a:p>
            <a:pPr lvl="1"/>
            <a:r>
              <a:rPr lang="en-US" dirty="0"/>
              <a:t>“As a teacher at Northeastern, I want to be able to access a laser cutter so I can finish an art project” is not a good user story.</a:t>
            </a:r>
          </a:p>
        </p:txBody>
      </p:sp>
      <p:sp>
        <p:nvSpPr>
          <p:cNvPr id="5" name="Slide Number Placeholder 4">
            <a:extLst>
              <a:ext uri="{FF2B5EF4-FFF2-40B4-BE49-F238E27FC236}">
                <a16:creationId xmlns:a16="http://schemas.microsoft.com/office/drawing/2014/main" id="{A2FDA193-3B4F-EDD6-BE61-DF4B6D3CA45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8115D2E-5966-9E6F-BBC8-64F905A1AD34}"/>
              </a:ext>
            </a:extLst>
          </p:cNvPr>
          <p:cNvSpPr txBox="1"/>
          <p:nvPr/>
        </p:nvSpPr>
        <p:spPr>
          <a:xfrm>
            <a:off x="2757843" y="4896900"/>
            <a:ext cx="6315817" cy="156966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As a &lt;role&gt;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I want &lt;capability&gt; </a:t>
            </a:r>
            <a:b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br>
            <a:r>
              <a:rPr kumimoji="0" lang="en-US" sz="3200" b="1" i="1" u="none" strike="noStrike" kern="1200" cap="none" spc="0" normalizeH="0" baseline="0" noProof="0">
                <a:ln>
                  <a:noFill/>
                </a:ln>
                <a:solidFill>
                  <a:srgbClr val="FF0000"/>
                </a:solidFill>
                <a:effectLst/>
                <a:uLnTx/>
                <a:uFillTx/>
                <a:latin typeface="Ink Free" panose="03080402000500000000" pitchFamily="66" charset="0"/>
                <a:ea typeface="+mn-ea"/>
                <a:cs typeface="+mn-cs"/>
              </a:rPr>
              <a:t>so that I can &lt;get some benefit&gt;</a:t>
            </a:r>
          </a:p>
        </p:txBody>
      </p:sp>
    </p:spTree>
    <p:extLst>
      <p:ext uri="{BB962C8B-B14F-4D97-AF65-F5344CB8AC3E}">
        <p14:creationId xmlns:p14="http://schemas.microsoft.com/office/powerpoint/2010/main" val="1451765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14685</TotalTime>
  <Words>3947</Words>
  <Application>Microsoft Macintosh PowerPoint</Application>
  <PresentationFormat>Widescreen</PresentationFormat>
  <Paragraphs>297</Paragraphs>
  <Slides>27</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Ink Free</vt:lpstr>
      <vt:lpstr>Arial</vt:lpstr>
      <vt:lpstr>Verdana</vt:lpstr>
      <vt:lpstr>Helvetica Neue</vt:lpstr>
      <vt:lpstr>Calibri</vt:lpstr>
      <vt:lpstr>Office Theme</vt:lpstr>
      <vt:lpstr>CS 4530: Fundamentals of Software Engineering Module 1.2: User Stories</vt:lpstr>
      <vt:lpstr>Learning Goals for this Lesson</vt:lpstr>
      <vt:lpstr>User stories come from analyzing the user’s requirements</vt:lpstr>
      <vt:lpstr>User stories come from analyzing the user’s requirements</vt:lpstr>
      <vt:lpstr>What are user stories?</vt:lpstr>
      <vt:lpstr>User stories in software engineering</vt:lpstr>
      <vt:lpstr>Components of a user story</vt:lpstr>
      <vt:lpstr>Roles: “who”</vt:lpstr>
      <vt:lpstr>Capabilities: “what”</vt:lpstr>
      <vt:lpstr>Capabilities: “what”</vt:lpstr>
      <vt:lpstr>Benefit: “why?”</vt:lpstr>
      <vt:lpstr>Properties of a good user story</vt:lpstr>
      <vt:lpstr>Good Examples of User Stories</vt:lpstr>
      <vt:lpstr>Conditions of Satisfaction fill in details of the desired behavior</vt:lpstr>
      <vt:lpstr>Conditions of Satisfaction Have Priorities</vt:lpstr>
      <vt:lpstr>Worked Example: Pothole reporting system</vt:lpstr>
      <vt:lpstr>User Story #1</vt:lpstr>
      <vt:lpstr>Conditions of Satisfaction</vt:lpstr>
      <vt:lpstr>User Story #2</vt:lpstr>
      <vt:lpstr>Conditions of Satisfaction</vt:lpstr>
      <vt:lpstr>User Story #3</vt:lpstr>
      <vt:lpstr>Conditions of Satisfaction</vt:lpstr>
      <vt:lpstr>Writing User Stories: INVEST + E</vt:lpstr>
      <vt:lpstr>User stories aren’t everything!</vt:lpstr>
      <vt:lpstr>Other non-functional requirements</vt:lpstr>
      <vt:lpstr>Minimum Viable Product</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1.2: Capturing User Requirements</dc:title>
  <dc:creator>Mitchell Wand</dc:creator>
  <cp:lastModifiedBy>Simmons, Rob</cp:lastModifiedBy>
  <cp:revision>493</cp:revision>
  <cp:lastPrinted>2025-08-26T18:49:02Z</cp:lastPrinted>
  <dcterms:created xsi:type="dcterms:W3CDTF">2021-01-07T15:19:22Z</dcterms:created>
  <dcterms:modified xsi:type="dcterms:W3CDTF">2026-01-13T20:05:43Z</dcterms:modified>
</cp:coreProperties>
</file>